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8" r:id="rId3"/>
    <p:sldId id="259" r:id="rId4"/>
    <p:sldId id="257" r:id="rId5"/>
    <p:sldId id="424" r:id="rId6"/>
    <p:sldId id="425" r:id="rId7"/>
    <p:sldId id="451" r:id="rId8"/>
    <p:sldId id="370" r:id="rId9"/>
    <p:sldId id="368" r:id="rId10"/>
    <p:sldId id="475" r:id="rId11"/>
    <p:sldId id="426" r:id="rId12"/>
    <p:sldId id="427" r:id="rId13"/>
    <p:sldId id="372" r:id="rId14"/>
    <p:sldId id="371" r:id="rId15"/>
    <p:sldId id="409" r:id="rId16"/>
    <p:sldId id="377" r:id="rId17"/>
    <p:sldId id="398" r:id="rId18"/>
    <p:sldId id="431" r:id="rId19"/>
    <p:sldId id="416" r:id="rId20"/>
    <p:sldId id="419" r:id="rId21"/>
    <p:sldId id="408" r:id="rId22"/>
    <p:sldId id="480" r:id="rId23"/>
    <p:sldId id="428" r:id="rId24"/>
    <p:sldId id="412" r:id="rId25"/>
    <p:sldId id="476" r:id="rId26"/>
    <p:sldId id="381" r:id="rId27"/>
    <p:sldId id="359" r:id="rId28"/>
    <p:sldId id="364" r:id="rId29"/>
    <p:sldId id="473" r:id="rId30"/>
    <p:sldId id="455" r:id="rId31"/>
    <p:sldId id="456" r:id="rId32"/>
    <p:sldId id="496" r:id="rId33"/>
    <p:sldId id="414" r:id="rId34"/>
    <p:sldId id="458" r:id="rId35"/>
    <p:sldId id="459" r:id="rId36"/>
    <p:sldId id="467" r:id="rId37"/>
    <p:sldId id="470" r:id="rId38"/>
    <p:sldId id="261" r:id="rId39"/>
    <p:sldId id="452" r:id="rId40"/>
    <p:sldId id="410" r:id="rId41"/>
    <p:sldId id="434" r:id="rId42"/>
    <p:sldId id="435" r:id="rId43"/>
    <p:sldId id="437" r:id="rId44"/>
    <p:sldId id="497" r:id="rId45"/>
    <p:sldId id="264" r:id="rId46"/>
    <p:sldId id="268" r:id="rId47"/>
    <p:sldId id="448" r:id="rId48"/>
    <p:sldId id="449" r:id="rId49"/>
    <p:sldId id="447" r:id="rId50"/>
    <p:sldId id="454" r:id="rId51"/>
    <p:sldId id="266" r:id="rId52"/>
    <p:sldId id="477" r:id="rId53"/>
    <p:sldId id="478" r:id="rId54"/>
    <p:sldId id="446" r:id="rId55"/>
    <p:sldId id="472" r:id="rId56"/>
    <p:sldId id="269" r:id="rId57"/>
    <p:sldId id="442" r:id="rId58"/>
    <p:sldId id="469" r:id="rId59"/>
    <p:sldId id="494" r:id="rId60"/>
    <p:sldId id="486" r:id="rId61"/>
    <p:sldId id="440" r:id="rId62"/>
    <p:sldId id="489" r:id="rId63"/>
    <p:sldId id="487" r:id="rId64"/>
    <p:sldId id="488" r:id="rId65"/>
    <p:sldId id="492" r:id="rId66"/>
    <p:sldId id="490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BFF"/>
    <a:srgbClr val="003300"/>
    <a:srgbClr val="0066FF"/>
    <a:srgbClr val="FF33CC"/>
    <a:srgbClr val="09FF78"/>
    <a:srgbClr val="00CC99"/>
    <a:srgbClr val="DBD600"/>
    <a:srgbClr val="FFFF33"/>
    <a:srgbClr val="00DA6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FF33"/>
            </a:solidFill>
            <a:ln>
              <a:solidFill>
                <a:srgbClr val="008000"/>
              </a:solidFill>
            </a:ln>
          </c:spPr>
          <c:dLbls>
            <c:dLbl>
              <c:idx val="0"/>
              <c:layout>
                <c:manualLayout>
                  <c:x val="3.3333333333333402E-2"/>
                  <c:y val="-5.6250000000000001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ru-RU" sz="2400" b="1" dirty="0"/>
                      <a:t> </a:t>
                    </a:r>
                    <a:r>
                      <a:rPr lang="en-US" sz="2400" dirty="0"/>
                      <a:t>1620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1620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33"/>
            </a:solidFill>
            <a:ln>
              <a:solidFill>
                <a:srgbClr val="008000"/>
              </a:solidFill>
            </a:ln>
          </c:spPr>
          <c:dLbls>
            <c:dLbl>
              <c:idx val="0"/>
              <c:layout>
                <c:manualLayout>
                  <c:x val="3.9583333333333415E-2"/>
                  <c:y val="-6.5625000000000003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en-US" sz="2400" b="1" dirty="0"/>
                      <a:t>1</a:t>
                    </a:r>
                    <a:r>
                      <a:rPr lang="ru-RU" sz="2400" dirty="0"/>
                      <a:t> </a:t>
                    </a:r>
                    <a:r>
                      <a:rPr lang="en-US" sz="2400" dirty="0"/>
                      <a:t>676</a:t>
                    </a: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1676</c:v>
                </c:pt>
              </c:numCache>
            </c:numRef>
          </c:val>
        </c:ser>
        <c:shape val="cylinder"/>
        <c:axId val="124333056"/>
        <c:axId val="124384000"/>
        <c:axId val="0"/>
      </c:bar3DChart>
      <c:catAx>
        <c:axId val="124333056"/>
        <c:scaling>
          <c:orientation val="minMax"/>
        </c:scaling>
        <c:axPos val="b"/>
        <c:numFmt formatCode="General" sourceLinked="1"/>
        <c:tickLblPos val="nextTo"/>
        <c:crossAx val="124384000"/>
        <c:crosses val="autoZero"/>
        <c:auto val="1"/>
        <c:lblAlgn val="ctr"/>
        <c:lblOffset val="100"/>
      </c:catAx>
      <c:valAx>
        <c:axId val="124384000"/>
        <c:scaling>
          <c:orientation val="minMax"/>
          <c:max val="1676"/>
          <c:min val="148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243330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DA63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2.9166666666666667E-2"/>
                  <c:y val="-7.1874999999999994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DA63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3.9583333333333331E-2"/>
                  <c:y val="-8.1250000000000003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hape val="cylinder"/>
        <c:axId val="124580992"/>
        <c:axId val="124582528"/>
        <c:axId val="0"/>
      </c:bar3DChart>
      <c:catAx>
        <c:axId val="124580992"/>
        <c:scaling>
          <c:orientation val="minMax"/>
        </c:scaling>
        <c:axPos val="b"/>
        <c:numFmt formatCode="General" sourceLinked="1"/>
        <c:tickLblPos val="nextTo"/>
        <c:crossAx val="124582528"/>
        <c:crosses val="autoZero"/>
        <c:auto val="1"/>
        <c:lblAlgn val="ctr"/>
        <c:lblOffset val="100"/>
      </c:catAx>
      <c:valAx>
        <c:axId val="1245825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124580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3.333333333333334E-2"/>
                  <c:y val="-5.9375000000000004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3.333333333333334E-2"/>
                  <c:y val="-7.1874999999999981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927</c:v>
                </c:pt>
              </c:numCache>
            </c:numRef>
          </c:val>
        </c:ser>
        <c:shape val="cylinder"/>
        <c:axId val="56525568"/>
        <c:axId val="56527104"/>
        <c:axId val="0"/>
      </c:bar3DChart>
      <c:catAx>
        <c:axId val="56525568"/>
        <c:scaling>
          <c:orientation val="minMax"/>
        </c:scaling>
        <c:axPos val="b"/>
        <c:numFmt formatCode="General" sourceLinked="1"/>
        <c:tickLblPos val="nextTo"/>
        <c:crossAx val="56527104"/>
        <c:crosses val="autoZero"/>
        <c:auto val="1"/>
        <c:lblAlgn val="ctr"/>
        <c:lblOffset val="100"/>
      </c:catAx>
      <c:valAx>
        <c:axId val="56527104"/>
        <c:scaling>
          <c:orientation val="minMax"/>
          <c:min val="71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i="1"/>
            </a:pPr>
            <a:endParaRPr lang="ru-RU"/>
          </a:p>
        </c:txPr>
        <c:crossAx val="565255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0.34256</cdr:x>
      <cdr:y>0.86821</cdr:y>
    </cdr:from>
    <cdr:to>
      <cdr:x>0.59062</cdr:x>
      <cdr:y>0.9568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3528392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Monotype Corsiva" pitchFamily="66" charset="0"/>
            </a:rPr>
            <a:t>2021 год</a:t>
          </a:r>
          <a:endParaRPr lang="ru-RU" sz="1800" b="1" dirty="0">
            <a:latin typeface="Monotype Corsiva" pitchFamily="66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0.30712</cdr:x>
      <cdr:y>0.86821</cdr:y>
    </cdr:from>
    <cdr:to>
      <cdr:x>0.55518</cdr:x>
      <cdr:y>0.9568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3528392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 smtClean="0">
              <a:latin typeface="Monotype Corsiva" pitchFamily="66" charset="0"/>
            </a:rPr>
            <a:t>2021 год</a:t>
          </a:r>
          <a:endParaRPr lang="ru-RU" sz="1800" b="1" dirty="0">
            <a:latin typeface="Monotype Corsiva" pitchFamily="66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FDD0-21AC-41E5-AAAE-A4F8603059B7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BC967-221B-4980-B237-BE5211519C5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534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BC967-221B-4980-B237-BE5211519C5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500F7-EE76-48C8-9A19-4444F2A51A5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370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500F7-EE76-48C8-9A19-4444F2A51A5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370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BC967-221B-4980-B237-BE5211519C5D}" type="slidenum">
              <a:rPr lang="ru-RU" smtClean="0"/>
              <a:pPr/>
              <a:t>66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" y="2355850"/>
            <a:ext cx="7623811" cy="1623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6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5003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5" y="2355850"/>
            <a:ext cx="7690115" cy="1384994"/>
          </a:xfrm>
        </p:spPr>
        <p:txBody>
          <a:bodyPr vert="horz" lIns="0" tIns="0" rIns="0" bIns="0" rtlCol="0"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lang="en-US" sz="6500" b="0" i="1" kern="1200" baseline="0" dirty="0" smtClean="0">
                <a:ln>
                  <a:solidFill>
                    <a:schemeClr val="tx1">
                      <a:alpha val="21000"/>
                    </a:schemeClr>
                  </a:solidFill>
                </a:ln>
                <a:gradFill>
                  <a:gsLst>
                    <a:gs pos="6000">
                      <a:schemeClr val="accent4">
                        <a:lumMod val="75000"/>
                      </a:schemeClr>
                    </a:gs>
                    <a:gs pos="50000">
                      <a:schemeClr val="accent4">
                        <a:lumMod val="50000"/>
                      </a:schemeClr>
                    </a:gs>
                    <a:gs pos="100000">
                      <a:schemeClr val="bg2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139700" dir="16200000" rotWithShape="0">
                    <a:schemeClr val="tx1">
                      <a:alpha val="34000"/>
                    </a:schemeClr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62A95-03C2-4020-9EB9-3927437AD55B}" type="datetimeFigureOut">
              <a:rPr lang="ru-RU" smtClean="0"/>
              <a:pPr/>
              <a:t>02.02.2023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F628E-D5DA-4998-84C1-C7434928C2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pinimg.com/originals/f4/61/bc/f461bc9ca0d60eb1d35a0966f9c6d5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Текст 9"/>
          <p:cNvSpPr txBox="1">
            <a:spLocks/>
          </p:cNvSpPr>
          <p:nvPr/>
        </p:nvSpPr>
        <p:spPr>
          <a:xfrm>
            <a:off x="323528" y="0"/>
            <a:ext cx="8558213" cy="4193703"/>
          </a:xfrm>
          <a:prstGeom prst="rect">
            <a:avLst/>
          </a:prstGeom>
          <a:noFill/>
        </p:spPr>
        <p:txBody>
          <a:bodyPr lIns="91436" tIns="45719" rIns="91436" bIns="45719" anchor="ctr">
            <a:noAutofit/>
          </a:bodyPr>
          <a:lstStyle>
            <a:lvl1pPr marL="0" indent="0" algn="ctr" defTabSz="7132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None/>
              <a:defRPr sz="4000" b="0" kern="1200" baseline="0">
                <a:solidFill>
                  <a:schemeClr val="bg1"/>
                </a:solidFill>
                <a:latin typeface="SF UI Display ExtLt" panose="00000300000000000000" pitchFamily="50" charset="0"/>
                <a:ea typeface="+mn-ea"/>
                <a:cs typeface="SF UI Display ExtLt" panose="00000300000000000000" pitchFamily="50" charset="0"/>
              </a:defRPr>
            </a:lvl1pPr>
            <a:lvl2pPr marL="53492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ru-RU" sz="5400" b="1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Итоги работы</a:t>
            </a:r>
          </a:p>
          <a:p>
            <a:pPr lvl="0">
              <a:spcBef>
                <a:spcPts val="0"/>
              </a:spcBef>
            </a:pPr>
            <a:r>
              <a:rPr lang="ru-RU" sz="5400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МУП Водоканал </a:t>
            </a:r>
          </a:p>
          <a:p>
            <a:pPr lvl="0">
              <a:spcBef>
                <a:spcPts val="0"/>
              </a:spcBef>
            </a:pPr>
            <a:r>
              <a:rPr lang="ru-RU" sz="5400" i="1" spc="300" dirty="0" smtClean="0">
                <a:solidFill>
                  <a:srgbClr val="002060"/>
                </a:solidFill>
                <a:latin typeface="Times New Roman" pitchFamily="18" charset="0"/>
                <a:ea typeface="Segoe UI Black" pitchFamily="34" charset="0"/>
                <a:cs typeface="Times New Roman" pitchFamily="18" charset="0"/>
              </a:rPr>
              <a:t>г.Подольск за 2022 год</a:t>
            </a:r>
          </a:p>
          <a:p>
            <a:pPr lvl="0">
              <a:spcBef>
                <a:spcPts val="0"/>
              </a:spcBef>
            </a:pPr>
            <a:endParaRPr lang="ru-RU" sz="6000" spc="3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7" name="Picture 2" descr="D:\ФОТО\БАЗА\IMG_8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65623"/>
            <a:ext cx="3816423" cy="339237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21.Служба ВНС\Дегтярева\ФОТО  (рабочие)\5 срг и 9па\IMG_20220202_152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197" b="5137"/>
          <a:stretch>
            <a:fillRect/>
          </a:stretch>
        </p:blipFill>
        <p:spPr bwMode="auto">
          <a:xfrm>
            <a:off x="4067944" y="1052736"/>
            <a:ext cx="4896544" cy="24482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R:\21.Служба ВНС\Дегтярева\ФОТО  (рабочие)\5 срг и 9па\IMG_20220204_155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9" y="3645024"/>
            <a:ext cx="3840426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РИЁМ новых объектов,  замечания\новый городской округ\КЛИМОВСК\ВЗУ Сергеевский\5Срг\5Срг до переделки\IMG-20211020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981"/>
          <a:stretch>
            <a:fillRect/>
          </a:stretch>
        </p:blipFill>
        <p:spPr bwMode="auto">
          <a:xfrm>
            <a:off x="827584" y="692696"/>
            <a:ext cx="2456905" cy="27851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РИЁМ новых объектов,  замечания\новый городской округ\КЛИМОВСК\ВЗУ Сергеевский\IMG-20221125-WA01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44" b="3754"/>
          <a:stretch>
            <a:fillRect/>
          </a:stretch>
        </p:blipFill>
        <p:spPr bwMode="auto">
          <a:xfrm>
            <a:off x="4139952" y="3645024"/>
            <a:ext cx="4824536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0" y="116632"/>
          <a:ext cx="8964488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64488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арт/скв №5 Сергеевского ВЗУ. Обеспечение д.Сергеевка, п.Леспроект (Г.о.Подольск) качественной водой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63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0" y="0"/>
          <a:ext cx="882047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2047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канализационного коллектора Дн=700 мм по ул.Профсоюзная 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        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методом санации, протяженностью 230 п.м.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" name="Рисунок 8" descr="47566018-8060-4981-ab13-4264ffc0d084.jpg"/>
          <p:cNvPicPr>
            <a:picLocks noChangeAspect="1"/>
          </p:cNvPicPr>
          <p:nvPr/>
        </p:nvPicPr>
        <p:blipFill>
          <a:blip r:embed="rId2" cstate="print"/>
          <a:srcRect r="6444" b="2751"/>
          <a:stretch>
            <a:fillRect/>
          </a:stretch>
        </p:blipFill>
        <p:spPr>
          <a:xfrm>
            <a:off x="4644008" y="836712"/>
            <a:ext cx="4156411" cy="5760640"/>
          </a:xfrm>
          <a:prstGeom prst="rect">
            <a:avLst/>
          </a:prstGeom>
        </p:spPr>
      </p:pic>
      <p:pic>
        <p:nvPicPr>
          <p:cNvPr id="11" name="Рисунок 10" descr="d31d57d8-46f4-4918-8b9a-b99c0e14603f.jpg"/>
          <p:cNvPicPr>
            <a:picLocks noChangeAspect="1"/>
          </p:cNvPicPr>
          <p:nvPr/>
        </p:nvPicPr>
        <p:blipFill>
          <a:blip r:embed="rId3" cstate="print"/>
          <a:srcRect b="21251"/>
          <a:stretch>
            <a:fillRect/>
          </a:stretch>
        </p:blipFill>
        <p:spPr>
          <a:xfrm>
            <a:off x="323528" y="764704"/>
            <a:ext cx="4176464" cy="5846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45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0" y="0"/>
          <a:ext cx="8820472" cy="7845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20472"/>
              </a:tblGrid>
              <a:tr h="7845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канализационного коллектора Дн=700 мм по ул.Профсоюзная 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      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 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методом санации, протяженностью 230 п.м.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" name="Рисунок 11" descr="e9c0f0bb-5d82-4970-ba96-7af1b5403c43.jpg"/>
          <p:cNvPicPr>
            <a:picLocks noChangeAspect="1"/>
          </p:cNvPicPr>
          <p:nvPr/>
        </p:nvPicPr>
        <p:blipFill>
          <a:blip r:embed="rId2" cstate="print"/>
          <a:srcRect r="16923" b="14615"/>
          <a:stretch>
            <a:fillRect/>
          </a:stretch>
        </p:blipFill>
        <p:spPr>
          <a:xfrm>
            <a:off x="179512" y="775372"/>
            <a:ext cx="4248472" cy="5821980"/>
          </a:xfrm>
          <a:prstGeom prst="rect">
            <a:avLst/>
          </a:prstGeom>
        </p:spPr>
      </p:pic>
      <p:pic>
        <p:nvPicPr>
          <p:cNvPr id="14" name="Рисунок 13" descr="f8503fc2-bbc7-42f2-8828-98fcf99c1592.jpg"/>
          <p:cNvPicPr>
            <a:picLocks noChangeAspect="1"/>
          </p:cNvPicPr>
          <p:nvPr/>
        </p:nvPicPr>
        <p:blipFill>
          <a:blip r:embed="rId3" cstate="print"/>
          <a:srcRect l="7555" r="4060" b="8204"/>
          <a:stretch>
            <a:fillRect/>
          </a:stretch>
        </p:blipFill>
        <p:spPr>
          <a:xfrm>
            <a:off x="4644008" y="764704"/>
            <a:ext cx="4211960" cy="5832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45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85"/>
          <a:stretch/>
        </p:blipFill>
        <p:spPr>
          <a:xfrm>
            <a:off x="2843808" y="1440979"/>
            <a:ext cx="2770237" cy="4509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2776"/>
            <a:ext cx="3381840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948"/>
          <a:stretch/>
        </p:blipFill>
        <p:spPr>
          <a:xfrm>
            <a:off x="65289" y="1412775"/>
            <a:ext cx="2724159" cy="453732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72008" y="44624"/>
          <a:ext cx="9036496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КНС Гулёво по адресу: г.Подольск ул.Рощинская, вблизи д.102.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Устройство колодца-отстойника, с переустройством существующей КНС, монтаж технологического оборудования, узла учета, станции</a:t>
                      </a:r>
                      <a:r>
                        <a:rPr lang="ru-RU" sz="1600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управления</a:t>
                      </a: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, диспетчеризация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693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14" b="22124"/>
          <a:stretch/>
        </p:blipFill>
        <p:spPr>
          <a:xfrm>
            <a:off x="107504" y="692696"/>
            <a:ext cx="4496610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688"/>
          <a:stretch/>
        </p:blipFill>
        <p:spPr>
          <a:xfrm>
            <a:off x="4644008" y="692696"/>
            <a:ext cx="4250607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1" b="11532"/>
          <a:stretch/>
        </p:blipFill>
        <p:spPr>
          <a:xfrm>
            <a:off x="4427984" y="3645024"/>
            <a:ext cx="4464073" cy="2717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30"/>
          <a:stretch/>
        </p:blipFill>
        <p:spPr>
          <a:xfrm>
            <a:off x="107504" y="3645024"/>
            <a:ext cx="4250607" cy="276565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72008" y="44624"/>
          <a:ext cx="9036496" cy="4320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городских очистных сооружений. Узел смешения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693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00"/>
          <a:stretch/>
        </p:blipFill>
        <p:spPr>
          <a:xfrm>
            <a:off x="3383655" y="3442693"/>
            <a:ext cx="5565587" cy="3370683"/>
          </a:xfrm>
          <a:prstGeom prst="flowChartPunchedCard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38" b="10809"/>
          <a:stretch/>
        </p:blipFill>
        <p:spPr>
          <a:xfrm>
            <a:off x="114473" y="761578"/>
            <a:ext cx="5105599" cy="3247358"/>
          </a:xfrm>
          <a:prstGeom prst="flowChartDocumen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0" y="188640"/>
          <a:ext cx="9036496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Проектирование и строительство трубопровода исходной воды dn=225 мм, L=2550 м от ВЗУ Сергеевский (д. Сергеевка) до ВНС Школьная (мкр. Климовск, ул. Школьная)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151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464496" cy="5952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2150"/>
            <a:ext cx="4455920" cy="594122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88640"/>
          <a:ext cx="864096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резервуара промывных вод на территории насосной станции по ул.Школьной мкр-на Климовск, Г.о.Подольск (V≈200м³)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452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4225398" cy="5633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17" r="17013"/>
          <a:stretch/>
        </p:blipFill>
        <p:spPr>
          <a:xfrm>
            <a:off x="4283968" y="908720"/>
            <a:ext cx="4812752" cy="516610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88640"/>
          <a:ext cx="864096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Строительстве резервуара промывных вод на территории насосной станции по ул.Школьной мкр-на Климовск, Г.о.Подольск (V≈200м³)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452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88640"/>
          <a:ext cx="8640960" cy="1228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резервуара промывных вод на территории насосной станции по ул.Школьной мкр-на Климовск, Г.о.Подольск (V≈200м³).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Автоматизация резервуара-отстойника промывочных вод.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Монтаж электроприводов, монтаж шкафа автоматики, прокладка линий связи, монтаж датчиков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Рисунок 7" descr="IMG_20220715_120818.jpg"/>
          <p:cNvPicPr>
            <a:picLocks noChangeAspect="1"/>
          </p:cNvPicPr>
          <p:nvPr/>
        </p:nvPicPr>
        <p:blipFill>
          <a:blip r:embed="rId2" cstate="print"/>
          <a:srcRect t="12201" r="2401" b="40550"/>
          <a:stretch>
            <a:fillRect/>
          </a:stretch>
        </p:blipFill>
        <p:spPr>
          <a:xfrm>
            <a:off x="467544" y="1412776"/>
            <a:ext cx="3816424" cy="2463453"/>
          </a:xfrm>
          <a:prstGeom prst="rect">
            <a:avLst/>
          </a:prstGeom>
        </p:spPr>
      </p:pic>
      <p:pic>
        <p:nvPicPr>
          <p:cNvPr id="9" name="Рисунок 8" descr="IMG-20221205-WA0006.jpg"/>
          <p:cNvPicPr>
            <a:picLocks noChangeAspect="1"/>
          </p:cNvPicPr>
          <p:nvPr/>
        </p:nvPicPr>
        <p:blipFill>
          <a:blip r:embed="rId3" cstate="print">
            <a:lum contrast="21000"/>
          </a:blip>
          <a:srcRect t="26900" r="2401" b="32150"/>
          <a:stretch>
            <a:fillRect/>
          </a:stretch>
        </p:blipFill>
        <p:spPr>
          <a:xfrm>
            <a:off x="1928242" y="3933056"/>
            <a:ext cx="5020022" cy="2808312"/>
          </a:xfrm>
          <a:prstGeom prst="rect">
            <a:avLst/>
          </a:prstGeom>
        </p:spPr>
      </p:pic>
      <p:pic>
        <p:nvPicPr>
          <p:cNvPr id="12" name="Рисунок 11" descr="IMG-20221205-WA0004.jpg"/>
          <p:cNvPicPr>
            <a:picLocks noChangeAspect="1"/>
          </p:cNvPicPr>
          <p:nvPr/>
        </p:nvPicPr>
        <p:blipFill>
          <a:blip r:embed="rId4" cstate="print"/>
          <a:srcRect t="31579" b="19298"/>
          <a:stretch>
            <a:fillRect/>
          </a:stretch>
        </p:blipFill>
        <p:spPr>
          <a:xfrm>
            <a:off x="4506421" y="1412776"/>
            <a:ext cx="3737987" cy="2448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52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467544" y="-243408"/>
          <a:ext cx="8424936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24936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КНС № 12 по адресу:  мкр-н Климовск, территория КГБ пр-кт 50 лет Октября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415fccb0-93ed-432c-94b5-55743fd205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620688"/>
            <a:ext cx="421906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7a624ce6-3955-4d69-ad98-6d3035c6988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4355976" cy="2899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45f9280f-6fe9-4272-aafb-4afbaf76e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599638"/>
            <a:ext cx="4344483" cy="3258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04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originals/f4/61/bc/f461bc9ca0d60eb1d35a0966f9c6d5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1403648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4766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Доходы, млн. руб.</a:t>
            </a:r>
            <a:endParaRPr lang="ru-RU" sz="28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1268760"/>
            <a:ext cx="216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8000"/>
                </a:solidFill>
                <a:latin typeface="Monotype Corsiva" pitchFamily="66" charset="0"/>
              </a:rPr>
              <a:t>+3,46 %</a:t>
            </a:r>
            <a:endParaRPr lang="ru-RU" sz="2000" b="1" i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635896" y="1556792"/>
            <a:ext cx="1944216" cy="432048"/>
          </a:xfrm>
          <a:prstGeom prst="straightConnector1">
            <a:avLst/>
          </a:prstGeom>
          <a:ln w="28575">
            <a:solidFill>
              <a:srgbClr val="DB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60032" y="53639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539552" y="-171400"/>
          <a:ext cx="8424936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24936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КНС № 12 по адресу:  мкр-н Климовск, территория КГБ пр-кт 50 лет Октября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0c0c53c5-dc19-4bea-b7c5-9805d7e4f0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3816424" cy="2862318"/>
          </a:xfrm>
          <a:prstGeom prst="rect">
            <a:avLst/>
          </a:prstGeom>
        </p:spPr>
      </p:pic>
      <p:pic>
        <p:nvPicPr>
          <p:cNvPr id="7" name="Рисунок 6" descr="5b151f7b-3e87-4fa0-9d6f-9c0e543a3b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908720"/>
            <a:ext cx="4248133" cy="2827664"/>
          </a:xfrm>
          <a:prstGeom prst="rect">
            <a:avLst/>
          </a:prstGeom>
        </p:spPr>
      </p:pic>
      <p:pic>
        <p:nvPicPr>
          <p:cNvPr id="8" name="Рисунок 7" descr="6721b318-3d0f-4646-9d5e-70c3b7706fe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908078"/>
            <a:ext cx="4176464" cy="2779958"/>
          </a:xfrm>
          <a:prstGeom prst="rect">
            <a:avLst/>
          </a:prstGeom>
        </p:spPr>
      </p:pic>
      <p:pic>
        <p:nvPicPr>
          <p:cNvPr id="9" name="Рисунок 8" descr="1a16c5e0-cda4-4cf3-8b40-abb245d0cc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884000"/>
            <a:ext cx="4320480" cy="2875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34" b="10886"/>
          <a:stretch/>
        </p:blipFill>
        <p:spPr>
          <a:xfrm>
            <a:off x="179512" y="764704"/>
            <a:ext cx="4956043" cy="2853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95" b="28418"/>
          <a:stretch/>
        </p:blipFill>
        <p:spPr>
          <a:xfrm>
            <a:off x="121864" y="3641133"/>
            <a:ext cx="5069921" cy="3020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97" r="35455" b="33464"/>
          <a:stretch/>
        </p:blipFill>
        <p:spPr>
          <a:xfrm>
            <a:off x="5355765" y="717204"/>
            <a:ext cx="3442639" cy="2655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47" b="25368"/>
          <a:stretch/>
        </p:blipFill>
        <p:spPr>
          <a:xfrm>
            <a:off x="5220072" y="3501009"/>
            <a:ext cx="3578333" cy="320552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72008" y="44624"/>
          <a:ext cx="9036496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Строительство сливной станции на территории городских очистных сооружений хозяйственно-фекальных стоков по адресу: г.Подольск, Домодедовское шоссе, д.25Б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629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467544" y="44624"/>
          <a:ext cx="8424936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24936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Строительство сливной станции на территории городских очистных сооружений хозяйственно-фекальных стоков по адресу: г.Подольск, Домодедовское шоссе, д.25Б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872875" cy="5904656"/>
          </a:xfrm>
          <a:prstGeom prst="rect">
            <a:avLst/>
          </a:prstGeom>
        </p:spPr>
      </p:pic>
      <p:pic>
        <p:nvPicPr>
          <p:cNvPr id="5" name="Рисунок 4" descr="fb3047b6-a0e8-4847-aa7b-e94d845e7b7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836712"/>
            <a:ext cx="8055235" cy="6021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467544" y="44624"/>
          <a:ext cx="8424936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24936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Строительство сливной станции на территории городских очистных сооружений хозяйственно-фекальных стоков по адресу: г.Подольск, Домодедовское шоссе, д.25Б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dd816372-cd2e-4886-b688-d3669e28c6b1.jpg"/>
          <p:cNvPicPr>
            <a:picLocks noChangeAspect="1"/>
          </p:cNvPicPr>
          <p:nvPr/>
        </p:nvPicPr>
        <p:blipFill>
          <a:blip r:embed="rId2" cstate="print"/>
          <a:srcRect l="30254" r="3238" b="34901"/>
          <a:stretch>
            <a:fillRect/>
          </a:stretch>
        </p:blipFill>
        <p:spPr>
          <a:xfrm>
            <a:off x="179512" y="980728"/>
            <a:ext cx="4248472" cy="5544616"/>
          </a:xfrm>
          <a:prstGeom prst="rect">
            <a:avLst/>
          </a:prstGeom>
        </p:spPr>
      </p:pic>
      <p:pic>
        <p:nvPicPr>
          <p:cNvPr id="8" name="Рисунок 7" descr="f215a66d-e9e1-4b96-822d-1db075c2b26e.jpg"/>
          <p:cNvPicPr>
            <a:picLocks noChangeAspect="1"/>
          </p:cNvPicPr>
          <p:nvPr/>
        </p:nvPicPr>
        <p:blipFill>
          <a:blip r:embed="rId3" cstate="print"/>
          <a:srcRect l="9178" t="8001" r="17784" b="23750"/>
          <a:stretch>
            <a:fillRect/>
          </a:stretch>
        </p:blipFill>
        <p:spPr>
          <a:xfrm>
            <a:off x="4572000" y="980728"/>
            <a:ext cx="4464496" cy="5562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4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04.ОНККР\фото накопительная 2022 год\Товарная фасад\16.09.2022\39cad4f6-5342-4f69-9a9d-bfdbace6d24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41"/>
          <a:stretch/>
        </p:blipFill>
        <p:spPr bwMode="auto">
          <a:xfrm>
            <a:off x="179512" y="764704"/>
            <a:ext cx="8769506" cy="6014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88640"/>
          <a:ext cx="864096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ВНС по ул. Товарная, производительность 20 000,0 м3/сутки.</a:t>
                      </a:r>
                      <a:r>
                        <a:rPr lang="ru-RU" sz="1600" b="0" i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Устройство навесного фасада 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699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88640"/>
          <a:ext cx="864096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ВНС по ул. Товарная, производительность 20 000,0 м3/сутки.</a:t>
                      </a:r>
                      <a:r>
                        <a:rPr lang="ru-RU" sz="1600" b="0" i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Устройство навесного фасада 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33d060f0-96bb-4249-a24a-98363e399cd8.jpg"/>
          <p:cNvPicPr>
            <a:picLocks noChangeAspect="1"/>
          </p:cNvPicPr>
          <p:nvPr/>
        </p:nvPicPr>
        <p:blipFill>
          <a:blip r:embed="rId2" cstate="print"/>
          <a:srcRect l="10237" b="26501"/>
          <a:stretch>
            <a:fillRect/>
          </a:stretch>
        </p:blipFill>
        <p:spPr>
          <a:xfrm>
            <a:off x="125066" y="908720"/>
            <a:ext cx="8911430" cy="5472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46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8735811"/>
              </p:ext>
            </p:extLst>
          </p:nvPr>
        </p:nvGraphicFramePr>
        <p:xfrm>
          <a:off x="611560" y="0"/>
          <a:ext cx="8352928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52928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насосной станции обезжелезивания по ул. Правды.</a:t>
                      </a:r>
                    </a:p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Прокладка водопровода ПНД 160мм методом ГНБ до Электромонтажного проезда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Picture 3" descr="C:\Users\Malorossiyanova_O_L\Desktop\775a7d89-4c9f-4713-901c-918a199857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12"/>
          <a:stretch>
            <a:fillRect/>
          </a:stretch>
        </p:blipFill>
        <p:spPr bwMode="auto">
          <a:xfrm>
            <a:off x="179512" y="548680"/>
            <a:ext cx="4428490" cy="2952327"/>
          </a:xfrm>
          <a:prstGeom prst="flowChartDocumen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93" t="26394"/>
          <a:stretch>
            <a:fillRect/>
          </a:stretch>
        </p:blipFill>
        <p:spPr>
          <a:xfrm>
            <a:off x="3347864" y="2996952"/>
            <a:ext cx="5614081" cy="3816424"/>
          </a:xfrm>
          <a:prstGeom prst="flowChartPunchedCard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1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9017172"/>
              </p:ext>
            </p:extLst>
          </p:nvPr>
        </p:nvGraphicFramePr>
        <p:xfrm>
          <a:off x="240160" y="116632"/>
          <a:ext cx="8796336" cy="5238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96336"/>
              </a:tblGrid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насосной станции обезжелезивания по ул. Правды.</a:t>
                      </a:r>
                    </a:p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Подготовка к монтажу сетевых насосов и обвязка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6" name="Picture 2" descr="C:\Users\Malorossiyanova_O_L\Desktop\c44b7228-4bbb-47be-90be-bede7b0e4ed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0" r="30521" b="7361"/>
          <a:stretch/>
        </p:blipFill>
        <p:spPr bwMode="auto">
          <a:xfrm>
            <a:off x="35496" y="148478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7" t="10950" r="17124" b="13580"/>
          <a:stretch>
            <a:fillRect/>
          </a:stretch>
        </p:blipFill>
        <p:spPr>
          <a:xfrm>
            <a:off x="3851920" y="1484784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71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1644045"/>
              </p:ext>
            </p:extLst>
          </p:nvPr>
        </p:nvGraphicFramePr>
        <p:xfrm>
          <a:off x="179512" y="116632"/>
          <a:ext cx="864096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Восстановление работы  арт/скв 1Кт  ВЗУ Кутузово.</a:t>
                      </a:r>
                    </a:p>
                    <a:p>
                      <a:pPr algn="ctr" fontAlgn="ctr"/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Устройство павильона из легковозводимых конструкций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842"/>
          <a:stretch>
            <a:fillRect/>
          </a:stretch>
        </p:blipFill>
        <p:spPr>
          <a:xfrm>
            <a:off x="107504" y="614910"/>
            <a:ext cx="4464496" cy="2617008"/>
          </a:xfrm>
          <a:prstGeom prst="rect">
            <a:avLst/>
          </a:prstGeom>
        </p:spPr>
      </p:pic>
      <p:pic>
        <p:nvPicPr>
          <p:cNvPr id="7" name="Рисунок 6" descr="фото  Павильон Кутузов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293605"/>
            <a:ext cx="4464496" cy="3348371"/>
          </a:xfrm>
          <a:prstGeom prst="rect">
            <a:avLst/>
          </a:prstGeom>
        </p:spPr>
      </p:pic>
      <p:pic>
        <p:nvPicPr>
          <p:cNvPr id="8" name="Рисунок 7" descr="Монтаж каркаса.JPG"/>
          <p:cNvPicPr>
            <a:picLocks noChangeAspect="1"/>
          </p:cNvPicPr>
          <p:nvPr/>
        </p:nvPicPr>
        <p:blipFill>
          <a:blip r:embed="rId4" cstate="print"/>
          <a:srcRect t="6637" b="14675"/>
          <a:stretch>
            <a:fillRect/>
          </a:stretch>
        </p:blipFill>
        <p:spPr>
          <a:xfrm>
            <a:off x="4644008" y="620688"/>
            <a:ext cx="4392488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6206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Было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32849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Монтаж павильона (2).JPG"/>
          <p:cNvPicPr>
            <a:picLocks noChangeAspect="1"/>
          </p:cNvPicPr>
          <p:nvPr/>
        </p:nvPicPr>
        <p:blipFill>
          <a:blip r:embed="rId5" cstate="print"/>
          <a:srcRect r="1866"/>
          <a:stretch>
            <a:fillRect/>
          </a:stretch>
        </p:blipFill>
        <p:spPr>
          <a:xfrm>
            <a:off x="4644007" y="3284984"/>
            <a:ext cx="4392489" cy="3356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8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91" r="6002" b="20511"/>
          <a:stretch/>
        </p:blipFill>
        <p:spPr bwMode="auto">
          <a:xfrm>
            <a:off x="5868144" y="764704"/>
            <a:ext cx="3168352" cy="432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8735811"/>
              </p:ext>
            </p:extLst>
          </p:nvPr>
        </p:nvGraphicFramePr>
        <p:xfrm>
          <a:off x="827584" y="116632"/>
          <a:ext cx="792088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2088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Восстановление </a:t>
                      </a:r>
                      <a:r>
                        <a:rPr lang="ru-RU" sz="16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работы  арт/скв 1Кт  ВЗУ 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Кутузово.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600" b="0" i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Монтаж</a:t>
                      </a:r>
                      <a:r>
                        <a:rPr lang="ru-RU" sz="1600" b="0" i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 технологического оборудования и трубопроводов</a:t>
                      </a:r>
                      <a:endParaRPr lang="ru-RU" sz="1600" i="1" u="none" strike="noStrike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Монтаж технолог. трубопроводов.JPG"/>
          <p:cNvPicPr>
            <a:picLocks noChangeAspect="1"/>
          </p:cNvPicPr>
          <p:nvPr/>
        </p:nvPicPr>
        <p:blipFill>
          <a:blip r:embed="rId3" cstate="print"/>
          <a:srcRect l="3136"/>
          <a:stretch>
            <a:fillRect/>
          </a:stretch>
        </p:blipFill>
        <p:spPr>
          <a:xfrm>
            <a:off x="179512" y="764704"/>
            <a:ext cx="5544616" cy="4293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769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f4/61/bc/f461bc9ca0d60eb1d35a0966f9c6d5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результат, млн. руб.</a:t>
            </a:r>
            <a:endParaRPr lang="ru-RU" sz="2800" i="1" spc="3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47664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3707904" y="1700808"/>
            <a:ext cx="1728192" cy="36004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67944" y="1268760"/>
            <a:ext cx="216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" b="1" i="1" dirty="0" smtClean="0">
              <a:solidFill>
                <a:srgbClr val="008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00B050"/>
                </a:solidFill>
                <a:latin typeface="Monotype Corsiva" pitchFamily="66" charset="0"/>
              </a:rPr>
              <a:t>+55,55 %</a:t>
            </a:r>
            <a:endParaRPr lang="ru-RU" sz="2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53012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8735811"/>
              </p:ext>
            </p:extLst>
          </p:nvPr>
        </p:nvGraphicFramePr>
        <p:xfrm>
          <a:off x="611560" y="0"/>
          <a:ext cx="8352928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52928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объектов электросетевого хозяйства Деснинского ВЗУ </a:t>
                      </a:r>
                    </a:p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(замена высоковольтного оборудования, перекладка кабельных линий)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Рисунок 2" descr="01c9401b-bfa0-4536-b7fc-e7ab75c3bef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751"/>
            <a:ext cx="4608512" cy="6165233"/>
          </a:xfrm>
          <a:prstGeom prst="rect">
            <a:avLst/>
          </a:prstGeom>
        </p:spPr>
      </p:pic>
      <p:pic>
        <p:nvPicPr>
          <p:cNvPr id="8" name="Рисунок 7" descr="9dd62f0e-6652-4a4f-b315-e032cecef876.jpg"/>
          <p:cNvPicPr>
            <a:picLocks noChangeAspect="1"/>
          </p:cNvPicPr>
          <p:nvPr/>
        </p:nvPicPr>
        <p:blipFill>
          <a:blip r:embed="rId3" cstate="print"/>
          <a:srcRect r="7812"/>
          <a:stretch>
            <a:fillRect/>
          </a:stretch>
        </p:blipFill>
        <p:spPr>
          <a:xfrm>
            <a:off x="4788024" y="613924"/>
            <a:ext cx="4248472" cy="61446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35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8735811"/>
              </p:ext>
            </p:extLst>
          </p:nvPr>
        </p:nvGraphicFramePr>
        <p:xfrm>
          <a:off x="611560" y="0"/>
          <a:ext cx="8352928" cy="4320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52928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Монтаж системы видеонаблюдения на объектах водоснабжения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Рисунок 2" descr="43d02e69-53a9-427a-85b7-37689a15d3f3.jpg"/>
          <p:cNvPicPr>
            <a:picLocks noChangeAspect="1"/>
          </p:cNvPicPr>
          <p:nvPr/>
        </p:nvPicPr>
        <p:blipFill>
          <a:blip r:embed="rId2" cstate="print"/>
          <a:srcRect l="15235" r="26002" b="40511"/>
          <a:stretch>
            <a:fillRect/>
          </a:stretch>
        </p:blipFill>
        <p:spPr>
          <a:xfrm>
            <a:off x="323528" y="404664"/>
            <a:ext cx="3888432" cy="2952328"/>
          </a:xfrm>
          <a:prstGeom prst="rect">
            <a:avLst/>
          </a:prstGeom>
        </p:spPr>
      </p:pic>
      <p:pic>
        <p:nvPicPr>
          <p:cNvPr id="6" name="Рисунок 5" descr="9a7df96f-f359-4eff-8686-d40b45047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980728"/>
            <a:ext cx="4464496" cy="2064829"/>
          </a:xfrm>
          <a:prstGeom prst="rect">
            <a:avLst/>
          </a:prstGeom>
        </p:spPr>
      </p:pic>
      <p:pic>
        <p:nvPicPr>
          <p:cNvPr id="7" name="Рисунок 6" descr="cc595445-6220-436d-959c-fc65d7858f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005064"/>
            <a:ext cx="4392488" cy="2031525"/>
          </a:xfrm>
          <a:prstGeom prst="rect">
            <a:avLst/>
          </a:prstGeom>
        </p:spPr>
      </p:pic>
      <p:pic>
        <p:nvPicPr>
          <p:cNvPr id="8" name="Рисунок 7" descr="f79c34f7-134a-4178-b70b-4c43b13f81e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653644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35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0" y="0"/>
          <a:ext cx="9144000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Реконструкции городских очистных сооружений хоз-бытовых стоков по адресу: г. Подольск, Домодедовское шоссе, д. 25Б. 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3-х первичных отстойников </a:t>
                      </a: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№№ 2, 3, 8; 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Рисунок 7" descr="DSC0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8317432" cy="6238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17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lorossiyanova_O_L\Desktop\e552f163-c585-4591-98a5-ac3216c98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32" t="22200" r="18376" b="27751"/>
          <a:stretch/>
        </p:blipFill>
        <p:spPr bwMode="auto">
          <a:xfrm>
            <a:off x="4788024" y="4005064"/>
            <a:ext cx="4201389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07504" y="0"/>
          <a:ext cx="9036496" cy="6206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62068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Реконструкции городских очистных сооружений хоз-бытовых стоков по адресу: г. Подольск, Домодедовское шоссе, д. 25Б. 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Аэротенка № 3 и вторичных отстойников 9-12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2989b46f-7d7c-4cc4-ae64-e7179b2baa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4128458" cy="3096344"/>
          </a:xfrm>
          <a:prstGeom prst="rect">
            <a:avLst/>
          </a:prstGeom>
        </p:spPr>
      </p:pic>
      <p:pic>
        <p:nvPicPr>
          <p:cNvPr id="8" name="Рисунок 7" descr="16321415472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04644"/>
            <a:ext cx="4536504" cy="6064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17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404492-B56F-4D38-A067-909A932B2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41" y="548680"/>
            <a:ext cx="3397183" cy="2197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2B4134-5EF9-4788-865A-C2086C767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49" r="6349"/>
          <a:stretch>
            <a:fillRect/>
          </a:stretch>
        </p:blipFill>
        <p:spPr>
          <a:xfrm>
            <a:off x="107504" y="620688"/>
            <a:ext cx="3960440" cy="6048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BA5B6C-695D-44BC-A298-FE59E4A64A3E}"/>
              </a:ext>
            </a:extLst>
          </p:cNvPr>
          <p:cNvSpPr txBox="1"/>
          <p:nvPr/>
        </p:nvSpPr>
        <p:spPr>
          <a:xfrm>
            <a:off x="4139952" y="2780928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u="sng" dirty="0">
                <a:solidFill>
                  <a:srgbClr val="002060"/>
                </a:solidFill>
              </a:rPr>
              <a:t>Выполнены работы: </a:t>
            </a:r>
          </a:p>
          <a:p>
            <a:pPr marL="214313" indent="-214313">
              <a:buFontTx/>
              <a:buChar char="-"/>
            </a:pPr>
            <a:r>
              <a:rPr lang="ru-RU" sz="1200" i="1" dirty="0">
                <a:solidFill>
                  <a:srgbClr val="002060"/>
                </a:solidFill>
              </a:rPr>
              <a:t>по автоматическому управлению рециркуляционными насосами в зависимости от прихода сточной жидкости на </a:t>
            </a:r>
            <a:r>
              <a:rPr lang="ru-RU" sz="1200" i="1" dirty="0" smtClean="0">
                <a:solidFill>
                  <a:srgbClr val="002060"/>
                </a:solidFill>
              </a:rPr>
              <a:t>аэротенки;</a:t>
            </a:r>
          </a:p>
          <a:p>
            <a:pPr marL="214313" indent="-214313">
              <a:buFontTx/>
              <a:buChar char="-"/>
            </a:pPr>
            <a:endParaRPr lang="ru-RU" sz="1200" i="1" dirty="0">
              <a:solidFill>
                <a:srgbClr val="002060"/>
              </a:solidFill>
            </a:endParaRPr>
          </a:p>
          <a:p>
            <a:pPr marL="214313" indent="-214313">
              <a:buFontTx/>
              <a:buChar char="-"/>
            </a:pPr>
            <a:r>
              <a:rPr lang="ru-RU" sz="1200" i="1" dirty="0">
                <a:solidFill>
                  <a:srgbClr val="002060"/>
                </a:solidFill>
              </a:rPr>
              <a:t>по дистанционному управлению входными шиберами вторичных отстойников, выведена </a:t>
            </a:r>
            <a:r>
              <a:rPr lang="ru-RU" sz="1200" i="1" dirty="0" smtClean="0">
                <a:solidFill>
                  <a:srgbClr val="002060"/>
                </a:solidFill>
              </a:rPr>
              <a:t>индикация на АРМ диспетчера ОС </a:t>
            </a:r>
            <a:r>
              <a:rPr lang="ru-RU" sz="1200" i="1" dirty="0">
                <a:solidFill>
                  <a:srgbClr val="002060"/>
                </a:solidFill>
              </a:rPr>
              <a:t>уровня стоков в </a:t>
            </a:r>
            <a:r>
              <a:rPr lang="ru-RU" sz="1200" i="1" dirty="0" smtClean="0">
                <a:solidFill>
                  <a:srgbClr val="002060"/>
                </a:solidFill>
              </a:rPr>
              <a:t>отстойниках;</a:t>
            </a:r>
          </a:p>
          <a:p>
            <a:pPr marL="214313" indent="-214313">
              <a:buFontTx/>
              <a:buChar char="-"/>
            </a:pPr>
            <a:endParaRPr lang="ru-RU" sz="1200" i="1" dirty="0">
              <a:solidFill>
                <a:srgbClr val="002060"/>
              </a:solidFill>
            </a:endParaRPr>
          </a:p>
          <a:p>
            <a:pPr marL="214313" indent="-214313">
              <a:buFontTx/>
              <a:buChar char="-"/>
            </a:pPr>
            <a:r>
              <a:rPr lang="ru-RU" sz="1200" i="1" dirty="0">
                <a:solidFill>
                  <a:srgbClr val="002060"/>
                </a:solidFill>
              </a:rPr>
              <a:t>переведены в </a:t>
            </a:r>
            <a:r>
              <a:rPr lang="en-US" sz="1200" i="1" dirty="0">
                <a:solidFill>
                  <a:srgbClr val="002060"/>
                </a:solidFill>
              </a:rPr>
              <a:t>MasterSCADA 4D </a:t>
            </a:r>
            <a:r>
              <a:rPr lang="ru-RU" sz="1200" i="1" dirty="0">
                <a:solidFill>
                  <a:srgbClr val="002060"/>
                </a:solidFill>
              </a:rPr>
              <a:t>8 </a:t>
            </a:r>
            <a:r>
              <a:rPr lang="ru-RU" sz="1200" i="1" dirty="0" smtClean="0">
                <a:solidFill>
                  <a:srgbClr val="002060"/>
                </a:solidFill>
              </a:rPr>
              <a:t>воздуходувок</a:t>
            </a:r>
            <a:endParaRPr lang="ru-RU" sz="1200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F40361-99C3-4835-A728-AAC2438F7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13078"/>
            <a:ext cx="4392488" cy="2172095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07504" y="0"/>
          <a:ext cx="9036496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городских очистных сооружений хоз.-бытовых стоков по адресу: г. Подольск, Домодедовское шоссе, д. 25Б.</a:t>
                      </a:r>
                      <a:r>
                        <a:rPr lang="ru-RU" sz="1600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А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втоматизация технологических процессов на ОС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660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A85666-3261-4C08-B605-B6CB65A3EB8F}"/>
              </a:ext>
            </a:extLst>
          </p:cNvPr>
          <p:cNvSpPr txBox="1"/>
          <p:nvPr/>
        </p:nvSpPr>
        <p:spPr>
          <a:xfrm>
            <a:off x="251520" y="4869160"/>
            <a:ext cx="79683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solidFill>
                  <a:srgbClr val="002060"/>
                </a:solidFill>
              </a:rPr>
              <a:t>Автоматизация </a:t>
            </a:r>
            <a:r>
              <a:rPr lang="ru-RU" sz="2100" b="1" i="1" dirty="0" smtClean="0">
                <a:solidFill>
                  <a:srgbClr val="002060"/>
                </a:solidFill>
              </a:rPr>
              <a:t>процесса по </a:t>
            </a:r>
            <a:r>
              <a:rPr lang="ru-RU" sz="2100" b="1" i="1" dirty="0">
                <a:solidFill>
                  <a:srgbClr val="002060"/>
                </a:solidFill>
              </a:rPr>
              <a:t>выводу избыточного ила </a:t>
            </a:r>
            <a:r>
              <a:rPr lang="ru-RU" sz="2100" b="1" i="1" dirty="0" smtClean="0">
                <a:solidFill>
                  <a:srgbClr val="002060"/>
                </a:solidFill>
              </a:rPr>
              <a:t>ББО</a:t>
            </a:r>
            <a:endParaRPr lang="ru-RU" sz="2100" b="1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076AF4-4036-4043-8574-C90095F34541}"/>
              </a:ext>
            </a:extLst>
          </p:cNvPr>
          <p:cNvSpPr txBox="1"/>
          <p:nvPr/>
        </p:nvSpPr>
        <p:spPr>
          <a:xfrm>
            <a:off x="179512" y="5229200"/>
            <a:ext cx="8784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Выполнены </a:t>
            </a:r>
            <a:r>
              <a:rPr lang="ru-RU" sz="1400" dirty="0">
                <a:solidFill>
                  <a:srgbClr val="002060"/>
                </a:solidFill>
              </a:rPr>
              <a:t>работы по автоматическому управлению электроприводами шиберных задвижек, в зависимости от показаний взвешенных веществ на выходе каждого </a:t>
            </a:r>
            <a:r>
              <a:rPr lang="ru-RU" sz="1400" dirty="0" smtClean="0">
                <a:solidFill>
                  <a:srgbClr val="002060"/>
                </a:solidFill>
              </a:rPr>
              <a:t>аэротенка;</a:t>
            </a:r>
          </a:p>
          <a:p>
            <a:pPr marL="285750" indent="-285750" algn="just">
              <a:buFontTx/>
              <a:buChar char="-"/>
            </a:pPr>
            <a:endParaRPr lang="ru-RU" sz="1400" dirty="0">
              <a:solidFill>
                <a:srgbClr val="002060"/>
              </a:solidFill>
            </a:endParaRPr>
          </a:p>
          <a:p>
            <a:pPr marL="214313" indent="-214313" algn="just">
              <a:buFontTx/>
              <a:buChar char="-"/>
            </a:pPr>
            <a:r>
              <a:rPr lang="ru-RU" sz="1400" dirty="0">
                <a:solidFill>
                  <a:srgbClr val="002060"/>
                </a:solidFill>
              </a:rPr>
              <a:t>Диспетчер или технолог могут менять границы значений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взвешенных веществ для открытия или закрытия </a:t>
            </a:r>
            <a:r>
              <a:rPr lang="ru-RU" sz="1400" dirty="0" smtClean="0">
                <a:solidFill>
                  <a:srgbClr val="002060"/>
                </a:solidFill>
              </a:rPr>
              <a:t>шиберов;</a:t>
            </a: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Выведена </a:t>
            </a:r>
            <a:r>
              <a:rPr lang="ru-RU" sz="1400" dirty="0">
                <a:solidFill>
                  <a:srgbClr val="002060"/>
                </a:solidFill>
              </a:rPr>
              <a:t>информация с расходомеров избыточного </a:t>
            </a:r>
            <a:r>
              <a:rPr lang="ru-RU" sz="1400" dirty="0" smtClean="0">
                <a:solidFill>
                  <a:srgbClr val="002060"/>
                </a:solidFill>
              </a:rPr>
              <a:t>ила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454C6D-DFD9-4B6F-BCD0-C47D9120A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34" t="13347" r="1820"/>
          <a:stretch>
            <a:fillRect/>
          </a:stretch>
        </p:blipFill>
        <p:spPr>
          <a:xfrm>
            <a:off x="179512" y="548680"/>
            <a:ext cx="8784976" cy="434916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07504" y="0"/>
          <a:ext cx="9036496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36496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городских очистных сооружений хоз.-бытовых стоков по адресу: г. Подольск, Домодедовское шоссе, д. 25Б.</a:t>
                      </a:r>
                      <a:r>
                        <a:rPr lang="ru-RU" sz="1600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А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втоматизация технологических процессов на ОС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251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611560" y="-99392"/>
          <a:ext cx="7632848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32848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ВЗУ "Володарский". К.р. арт/скв № 15 ВЗУ Володарский.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Монтаж установки обеззараживания воды </a:t>
                      </a:r>
                      <a:endParaRPr lang="ru-RU" sz="1600" b="0" i="1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44008" y="6093296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Смонтирована установка  ультрафиолетового излучения                    УОТ-УФТ-А-4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Производительность 80 м3/час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5" name="Picture 2" descr="R:\21.Служба ВНС\Дегтярева\ФОТО  (рабочие)\15 скважина\KeSQZ34l5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44"/>
          <a:stretch>
            <a:fillRect/>
          </a:stretch>
        </p:blipFill>
        <p:spPr bwMode="auto">
          <a:xfrm>
            <a:off x="251520" y="548680"/>
            <a:ext cx="4320480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bfaa702c-9ede-4140-871c-de90252e6420.jpg"/>
          <p:cNvPicPr>
            <a:picLocks noChangeAspect="1"/>
          </p:cNvPicPr>
          <p:nvPr/>
        </p:nvPicPr>
        <p:blipFill>
          <a:blip r:embed="rId3" cstate="print"/>
          <a:srcRect l="13600" t="15350"/>
          <a:stretch>
            <a:fillRect/>
          </a:stretch>
        </p:blipFill>
        <p:spPr>
          <a:xfrm>
            <a:off x="4644008" y="548680"/>
            <a:ext cx="4248472" cy="5549894"/>
          </a:xfrm>
          <a:prstGeom prst="rect">
            <a:avLst/>
          </a:prstGeom>
        </p:spPr>
      </p:pic>
      <p:pic>
        <p:nvPicPr>
          <p:cNvPr id="7" name="Picture 3" descr="R:\21.Служба ВНС\Дегтярева\ФОТО  (рабочие)\15 скважина\iZRyerLBNg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2" b="5742"/>
          <a:stretch>
            <a:fillRect/>
          </a:stretch>
        </p:blipFill>
        <p:spPr bwMode="auto">
          <a:xfrm>
            <a:off x="179512" y="3717032"/>
            <a:ext cx="4379978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827584" y="-99392"/>
          <a:ext cx="7416824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41682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ВЗУ Стрелковской фабрики. К.р. арт/скв С1 - монтаж блока водоподготовки</a:t>
                      </a:r>
                      <a:endParaRPr lang="ru-RU" sz="1600" b="0" i="1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Picture 2" descr="R:\21.Служба ВНС\Дегтярева\ФОТО  (рабочие)\Стрелковская фабрика\с1.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21" r="6502"/>
          <a:stretch/>
        </p:blipFill>
        <p:spPr bwMode="auto">
          <a:xfrm>
            <a:off x="251520" y="750376"/>
            <a:ext cx="5112568" cy="2690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:\21.Служба ВНС\Дегтярева\ФОТО  (рабочие)\Стрелковская фабрика\с1.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67"/>
          <a:stretch/>
        </p:blipFill>
        <p:spPr bwMode="auto">
          <a:xfrm>
            <a:off x="179512" y="3558382"/>
            <a:ext cx="5184576" cy="300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R:\21.Служба ВНС\Дегтярева\ФОТО  (рабочие)\Стрелковская фабрика\с1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983"/>
          <a:stretch>
            <a:fillRect/>
          </a:stretch>
        </p:blipFill>
        <p:spPr bwMode="auto">
          <a:xfrm>
            <a:off x="5580112" y="692696"/>
            <a:ext cx="3168352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0" y="0"/>
          <a:ext cx="9144000" cy="1228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0"/>
              </a:tblGrid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Произведен капитальный ремонт кровель на: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ПВНС Кирова 5,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ПВНС Юных Ленинцев, 34, 	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арт/скв № 147 Деснинского ВЗУ,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здании хлораторной ВНС Товарная</a:t>
                      </a:r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Рисунок 2" descr="кровля Кирова 5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187957" cy="3140968"/>
          </a:xfrm>
          <a:prstGeom prst="rect">
            <a:avLst/>
          </a:prstGeom>
        </p:spPr>
      </p:pic>
      <p:pic>
        <p:nvPicPr>
          <p:cNvPr id="4" name="Рисунок 3" descr="кровля Кирова 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4176463" cy="3132347"/>
          </a:xfrm>
          <a:prstGeom prst="rect">
            <a:avLst/>
          </a:prstGeom>
        </p:spPr>
      </p:pic>
      <p:pic>
        <p:nvPicPr>
          <p:cNvPr id="5" name="Рисунок 4" descr="7d6aea9c-89e3-4a0f-be90-4f4be1d108cc.jpg"/>
          <p:cNvPicPr>
            <a:picLocks noChangeAspect="1"/>
          </p:cNvPicPr>
          <p:nvPr/>
        </p:nvPicPr>
        <p:blipFill>
          <a:blip r:embed="rId4" cstate="print"/>
          <a:srcRect b="33516"/>
          <a:stretch>
            <a:fillRect/>
          </a:stretch>
        </p:blipFill>
        <p:spPr>
          <a:xfrm>
            <a:off x="2339752" y="4581128"/>
            <a:ext cx="4187957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lorossiyanova_O_L\Desktop\4fd3d4df-4260-417a-97ed-7fff5997c1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2790310" cy="3720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136904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3690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ВЗУ Мочинский - кап ремонт ФАСАДА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u="none" strike="noStrike" baseline="0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ac76be50-8954-43af-8577-5ce9e16f5eb1.jpg"/>
          <p:cNvPicPr>
            <a:picLocks noChangeAspect="1"/>
          </p:cNvPicPr>
          <p:nvPr/>
        </p:nvPicPr>
        <p:blipFill>
          <a:blip r:embed="rId3" cstate="print"/>
          <a:srcRect r="14668" b="757"/>
          <a:stretch>
            <a:fillRect/>
          </a:stretch>
        </p:blipFill>
        <p:spPr>
          <a:xfrm>
            <a:off x="144016" y="404664"/>
            <a:ext cx="4788024" cy="4176464"/>
          </a:xfrm>
          <a:prstGeom prst="rect">
            <a:avLst/>
          </a:prstGeom>
        </p:spPr>
      </p:pic>
      <p:pic>
        <p:nvPicPr>
          <p:cNvPr id="8" name="Рисунок 7" descr="e589b4b5-aa19-475a-bafd-79d2d1eb3b88.jpg"/>
          <p:cNvPicPr>
            <a:picLocks noChangeAspect="1"/>
          </p:cNvPicPr>
          <p:nvPr/>
        </p:nvPicPr>
        <p:blipFill>
          <a:blip r:embed="rId4" cstate="print"/>
          <a:srcRect l="25987" t="22050" r="34638" b="23818"/>
          <a:stretch>
            <a:fillRect/>
          </a:stretch>
        </p:blipFill>
        <p:spPr>
          <a:xfrm>
            <a:off x="4986046" y="404664"/>
            <a:ext cx="4050450" cy="4176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95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originals/f4/61/bc/f461bc9ca0d60eb1d35a0966f9c6d5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5729" y="548680"/>
            <a:ext cx="907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работников, чел.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75656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4211960" y="1484784"/>
            <a:ext cx="1224136" cy="288032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55976" y="1268760"/>
            <a:ext cx="2160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66FF"/>
                </a:solidFill>
                <a:latin typeface="Monotype Corsiva" pitchFamily="66" charset="0"/>
              </a:rPr>
              <a:t>-30 чел.</a:t>
            </a:r>
          </a:p>
          <a:p>
            <a:endParaRPr lang="ru-RU" sz="600" b="1" i="1" dirty="0" smtClean="0">
              <a:solidFill>
                <a:srgbClr val="0066FF"/>
              </a:solidFill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66FF"/>
                </a:solidFill>
                <a:latin typeface="Monotype Corsiva" pitchFamily="66" charset="0"/>
              </a:rPr>
              <a:t>-3,14 %</a:t>
            </a:r>
            <a:endParaRPr lang="ru-RU" sz="2000" b="1" i="1" dirty="0">
              <a:solidFill>
                <a:srgbClr val="0066FF"/>
              </a:solidFill>
              <a:latin typeface="Monotype Corsiva" pitchFamily="66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491880" y="5373216"/>
            <a:ext cx="1512168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Monotype Corsiva" pitchFamily="66" charset="0"/>
              </a:rPr>
              <a:t>2021 год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53732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2022 год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123"/>
          <a:stretch>
            <a:fillRect/>
          </a:stretch>
        </p:blipFill>
        <p:spPr>
          <a:xfrm>
            <a:off x="251519" y="764704"/>
            <a:ext cx="874222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136904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36904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ВЗУ Мочинский - кап ремонт ФАСАДА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u="none" strike="noStrike" baseline="0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242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892480" cy="15613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92480"/>
              </a:tblGrid>
              <a:tr h="156138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ВЗУ «Туристический»-капитальный ремонт комплекса регулирования насосными агрегатами.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Заменены: 6-преобразователей частоты (ПЧ) 110 кВт, 6 дросселей постоянного тока, блок управления, канал связи ПЧ. В результате получили практически новый комплекс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Рисунок 3" descr="IMG-20220905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227934" cy="5637245"/>
          </a:xfrm>
          <a:prstGeom prst="rect">
            <a:avLst/>
          </a:prstGeom>
        </p:spPr>
      </p:pic>
      <p:pic>
        <p:nvPicPr>
          <p:cNvPr id="5" name="Рисунок 4" descr="IMG-20220905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52128"/>
            <a:ext cx="4191930" cy="55892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116632"/>
          <a:ext cx="8892480" cy="144474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92480"/>
              </a:tblGrid>
              <a:tr h="144474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«Туристический»-капитальный ремонт комплекса регулирования насосными агрегатами.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Заменены: 6-преобразователей частоты (ПЧ) 110 кВт, 6 дросселей постоянного тока, блок управления, канал связи ПЧ. В результате получили практически новый комплекс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Рисунок 5" descr="IMG-20220905-WA0018.jpg"/>
          <p:cNvPicPr>
            <a:picLocks noChangeAspect="1"/>
          </p:cNvPicPr>
          <p:nvPr/>
        </p:nvPicPr>
        <p:blipFill>
          <a:blip r:embed="rId2" cstate="print"/>
          <a:srcRect l="7690" t="30450" r="22311"/>
          <a:stretch>
            <a:fillRect/>
          </a:stretch>
        </p:blipFill>
        <p:spPr>
          <a:xfrm>
            <a:off x="251520" y="1136429"/>
            <a:ext cx="4176464" cy="5532931"/>
          </a:xfrm>
          <a:prstGeom prst="rect">
            <a:avLst/>
          </a:prstGeom>
        </p:spPr>
      </p:pic>
      <p:pic>
        <p:nvPicPr>
          <p:cNvPr id="7" name="Рисунок 6" descr="IMG-20221011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4176464" cy="555011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892480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92480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арт/скв 1Рд, 2Рд ВЗУ санатория "Родина". ТО Дубровицкий - автоматизация, диспетчеризация и ТМ. Электромонтажные работы</a:t>
                      </a: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п 10.1 монтаж сис атомат скв1Рд ВЗУ Санат Родина.jpg"/>
          <p:cNvPicPr>
            <a:picLocks noChangeAspect="1"/>
          </p:cNvPicPr>
          <p:nvPr/>
        </p:nvPicPr>
        <p:blipFill>
          <a:blip r:embed="rId2" cstate="print"/>
          <a:srcRect t="11151" b="3801"/>
          <a:stretch>
            <a:fillRect/>
          </a:stretch>
        </p:blipFill>
        <p:spPr>
          <a:xfrm>
            <a:off x="1143000" y="764704"/>
            <a:ext cx="685800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712968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12968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О.С. Федюково - монтаж мешалок в денитрификаторе № 1 – 4 ед.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1666096270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72683"/>
            <a:ext cx="4464496" cy="5952661"/>
          </a:xfrm>
          <a:prstGeom prst="rect">
            <a:avLst/>
          </a:prstGeom>
        </p:spPr>
      </p:pic>
      <p:pic>
        <p:nvPicPr>
          <p:cNvPr id="7" name="Рисунок 6" descr="IMG-20221019-WA0000.jpg"/>
          <p:cNvPicPr>
            <a:picLocks noChangeAspect="1"/>
          </p:cNvPicPr>
          <p:nvPr/>
        </p:nvPicPr>
        <p:blipFill>
          <a:blip r:embed="rId3" cstate="print"/>
          <a:srcRect t="2439" r="4054"/>
          <a:stretch>
            <a:fillRect/>
          </a:stretch>
        </p:blipFill>
        <p:spPr>
          <a:xfrm>
            <a:off x="4716016" y="764704"/>
            <a:ext cx="4248980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lorossiyanova_O_L\Desktop\44aed231-f354-4594-bf6b-db3070709d6c.jpg"/>
          <p:cNvPicPr>
            <a:picLocks noChangeAspect="1" noChangeArrowheads="1"/>
          </p:cNvPicPr>
          <p:nvPr/>
        </p:nvPicPr>
        <p:blipFill>
          <a:blip r:embed="rId2" cstate="print"/>
          <a:srcRect t="14426" b="13000"/>
          <a:stretch>
            <a:fillRect/>
          </a:stretch>
        </p:blipFill>
        <p:spPr bwMode="auto">
          <a:xfrm>
            <a:off x="251520" y="370834"/>
            <a:ext cx="3888432" cy="6271142"/>
          </a:xfrm>
          <a:prstGeom prst="rect">
            <a:avLst/>
          </a:prstGeom>
          <a:noFill/>
        </p:spPr>
      </p:pic>
      <p:pic>
        <p:nvPicPr>
          <p:cNvPr id="1028" name="Picture 4" descr="C:\Users\Malorossiyanova_O_L\Desktop\3eb5fbc4-35b6-4815-b84e-4e4a262fd1b6.jpg"/>
          <p:cNvPicPr>
            <a:picLocks noChangeAspect="1" noChangeArrowheads="1"/>
          </p:cNvPicPr>
          <p:nvPr/>
        </p:nvPicPr>
        <p:blipFill>
          <a:blip r:embed="rId3" cstate="print"/>
          <a:srcRect l="41154" t="29617" r="11667" b="42076"/>
          <a:stretch>
            <a:fillRect/>
          </a:stretch>
        </p:blipFill>
        <p:spPr bwMode="auto">
          <a:xfrm>
            <a:off x="4283968" y="332657"/>
            <a:ext cx="4752528" cy="633670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251520" y="0"/>
          <a:ext cx="8712968" cy="1080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12968"/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baseline="0" dirty="0" smtClean="0">
                          <a:solidFill>
                            <a:srgbClr val="004A8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О.С. Федюково. Изготовление и монтаж шкафа управления мешалками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u="none" strike="noStrike" baseline="0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 smtClean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1" u="none" strike="noStrike" dirty="0">
                        <a:solidFill>
                          <a:srgbClr val="004A8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п рем водопровода от скв 1 по ул.Федорова (2).jpg"/>
          <p:cNvPicPr>
            <a:picLocks noChangeAspect="1"/>
          </p:cNvPicPr>
          <p:nvPr/>
        </p:nvPicPr>
        <p:blipFill>
          <a:blip r:embed="rId2" cstate="print"/>
          <a:srcRect r="30701"/>
          <a:stretch>
            <a:fillRect/>
          </a:stretch>
        </p:blipFill>
        <p:spPr>
          <a:xfrm>
            <a:off x="4499992" y="1971069"/>
            <a:ext cx="4104456" cy="4442113"/>
          </a:xfrm>
          <a:prstGeom prst="rect">
            <a:avLst/>
          </a:prstGeom>
        </p:spPr>
      </p:pic>
      <p:pic>
        <p:nvPicPr>
          <p:cNvPr id="6" name="Рисунок 5" descr="кап рем водопровода от скв 1 по ул.Федорова.jpg"/>
          <p:cNvPicPr>
            <a:picLocks noChangeAspect="1"/>
          </p:cNvPicPr>
          <p:nvPr/>
        </p:nvPicPr>
        <p:blipFill>
          <a:blip r:embed="rId3" cstate="print"/>
          <a:srcRect l="29925"/>
          <a:stretch>
            <a:fillRect/>
          </a:stretch>
        </p:blipFill>
        <p:spPr>
          <a:xfrm>
            <a:off x="179512" y="1988840"/>
            <a:ext cx="4145766" cy="443711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аварийных участков сетей водоснабжения, общей протяженностью 2 км 318 метров;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аварийных участков сетей хоз. бытовой и ливневой канализации,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общей протяженностью 873 п.м.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ромывка сетей (1).jpeg"/>
          <p:cNvPicPr>
            <a:picLocks noChangeAspect="1"/>
          </p:cNvPicPr>
          <p:nvPr/>
        </p:nvPicPr>
        <p:blipFill>
          <a:blip r:embed="rId2" cstate="print"/>
          <a:srcRect t="11905"/>
          <a:stretch>
            <a:fillRect/>
          </a:stretch>
        </p:blipFill>
        <p:spPr>
          <a:xfrm>
            <a:off x="683568" y="1412776"/>
            <a:ext cx="8064896" cy="5328592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гидропневматическая промывка 42 км сетей хозяйственно-питьевого водоснабжения диаметром  400-500мм;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профилактическая очистка 29,7 км канализационных сетей диаметром от 160 до 300 мм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омывка сетей (2).jpeg"/>
          <p:cNvPicPr>
            <a:picLocks noChangeAspect="1"/>
          </p:cNvPicPr>
          <p:nvPr/>
        </p:nvPicPr>
        <p:blipFill>
          <a:blip r:embed="rId2" cstate="print"/>
          <a:srcRect l="7030" b="22936"/>
          <a:stretch>
            <a:fillRect/>
          </a:stretch>
        </p:blipFill>
        <p:spPr>
          <a:xfrm>
            <a:off x="393251" y="1340768"/>
            <a:ext cx="8571237" cy="5328592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гидропневматическая промывка 42 км сетей хозяйственно-питьевого водоснабжения диаметром  400-500мм;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профилактическая очистка 29,7 км канализационных сетей диаметром от 160 до 300 мм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верная 1 вк135с 2022-04-12 at 17.05.08 (4).jpeg"/>
          <p:cNvPicPr>
            <a:picLocks noChangeAspect="1"/>
          </p:cNvPicPr>
          <p:nvPr/>
        </p:nvPicPr>
        <p:blipFill>
          <a:blip r:embed="rId2" cstate="print"/>
          <a:srcRect r="3137"/>
          <a:stretch>
            <a:fillRect/>
          </a:stretch>
        </p:blipFill>
        <p:spPr>
          <a:xfrm>
            <a:off x="107504" y="1279918"/>
            <a:ext cx="4032448" cy="5533458"/>
          </a:xfrm>
          <a:prstGeom prst="rect">
            <a:avLst/>
          </a:prstGeom>
        </p:spPr>
      </p:pic>
      <p:pic>
        <p:nvPicPr>
          <p:cNvPr id="7" name="Picture 2" descr="C:\Users\Frolow_A_S\Desktop\1\4.jpg"/>
          <p:cNvPicPr>
            <a:picLocks noChangeAspect="1" noChangeArrowheads="1"/>
          </p:cNvPicPr>
          <p:nvPr/>
        </p:nvPicPr>
        <p:blipFill>
          <a:blip r:embed="rId3" cstate="print"/>
          <a:srcRect t="16161" r="12956" b="7682"/>
          <a:stretch>
            <a:fillRect/>
          </a:stretch>
        </p:blipFill>
        <p:spPr bwMode="auto">
          <a:xfrm>
            <a:off x="4283968" y="1268760"/>
            <a:ext cx="47525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3753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Колодцев водопроводных - 214 ед. и 286 ед. канализационных колодцев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0" y="260648"/>
          <a:ext cx="9144000" cy="5238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0"/>
              </a:tblGrid>
              <a:tr h="523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дюкера на водоводе от НС Лучинское до ВНС Товарная Д=500 мм, L=462 п.м.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 descr="c4aa9d9b-789d-45e7-93b6-605fc5198b85.jpg"/>
          <p:cNvPicPr>
            <a:picLocks noChangeAspect="1"/>
          </p:cNvPicPr>
          <p:nvPr/>
        </p:nvPicPr>
        <p:blipFill>
          <a:blip r:embed="rId3" cstate="print"/>
          <a:srcRect r="21135" b="28247"/>
          <a:stretch>
            <a:fillRect/>
          </a:stretch>
        </p:blipFill>
        <p:spPr>
          <a:xfrm>
            <a:off x="179511" y="1268760"/>
            <a:ext cx="4392489" cy="5328592"/>
          </a:xfrm>
          <a:prstGeom prst="rect">
            <a:avLst/>
          </a:prstGeom>
        </p:spPr>
      </p:pic>
      <p:pic>
        <p:nvPicPr>
          <p:cNvPr id="7" name="Рисунок 6" descr="Камера на сущ. трубе  дюкер на р. Петричка.jpg"/>
          <p:cNvPicPr>
            <a:picLocks noChangeAspect="1"/>
          </p:cNvPicPr>
          <p:nvPr/>
        </p:nvPicPr>
        <p:blipFill>
          <a:blip r:embed="rId4" cstate="print"/>
          <a:srcRect l="11925" r="7249"/>
          <a:stretch>
            <a:fillRect/>
          </a:stretch>
        </p:blipFill>
        <p:spPr>
          <a:xfrm>
            <a:off x="4644008" y="1268760"/>
            <a:ext cx="4392488" cy="5301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45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лодцы вода (2).jpg"/>
          <p:cNvPicPr>
            <a:picLocks noChangeAspect="1"/>
          </p:cNvPicPr>
          <p:nvPr/>
        </p:nvPicPr>
        <p:blipFill>
          <a:blip r:embed="rId2" cstate="print"/>
          <a:srcRect l="18799" t="10580" r="14358" b="1397"/>
          <a:stretch>
            <a:fillRect/>
          </a:stretch>
        </p:blipFill>
        <p:spPr>
          <a:xfrm>
            <a:off x="6372200" y="1484784"/>
            <a:ext cx="2592288" cy="4536504"/>
          </a:xfrm>
          <a:prstGeom prst="rect">
            <a:avLst/>
          </a:prstGeom>
        </p:spPr>
      </p:pic>
      <p:pic>
        <p:nvPicPr>
          <p:cNvPr id="5" name="Рисунок 4" descr="колодцы вода (1).jpg"/>
          <p:cNvPicPr>
            <a:picLocks noChangeAspect="1"/>
          </p:cNvPicPr>
          <p:nvPr/>
        </p:nvPicPr>
        <p:blipFill>
          <a:blip r:embed="rId3" cstate="print"/>
          <a:srcRect l="11373" r="23273" b="8772"/>
          <a:stretch>
            <a:fillRect/>
          </a:stretch>
        </p:blipFill>
        <p:spPr>
          <a:xfrm>
            <a:off x="110258" y="1484784"/>
            <a:ext cx="2445518" cy="453650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3753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Колодцев водопроводных - 214 ед. и 286 ед. канализационных колодцев</a:t>
            </a:r>
          </a:p>
        </p:txBody>
      </p:sp>
      <p:pic>
        <p:nvPicPr>
          <p:cNvPr id="8" name="Picture 2" descr="C:\Users\Frolow_A_S\Desktop\1\5.JPG"/>
          <p:cNvPicPr>
            <a:picLocks noChangeAspect="1" noChangeArrowheads="1"/>
          </p:cNvPicPr>
          <p:nvPr/>
        </p:nvPicPr>
        <p:blipFill>
          <a:blip r:embed="rId4" cstate="print"/>
          <a:srcRect r="1926" b="6914"/>
          <a:stretch>
            <a:fillRect/>
          </a:stretch>
        </p:blipFill>
        <p:spPr bwMode="auto">
          <a:xfrm>
            <a:off x="2699792" y="1484784"/>
            <a:ext cx="358439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Халатова ВК 656С (2).jpeg"/>
          <p:cNvPicPr>
            <a:picLocks noChangeAspect="1"/>
          </p:cNvPicPr>
          <p:nvPr/>
        </p:nvPicPr>
        <p:blipFill>
          <a:blip r:embed="rId5" cstate="print"/>
          <a:srcRect r="21479"/>
          <a:stretch>
            <a:fillRect/>
          </a:stretch>
        </p:blipFill>
        <p:spPr>
          <a:xfrm>
            <a:off x="6372200" y="1484784"/>
            <a:ext cx="2664296" cy="450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13032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пожарных гидрантов – 12шт</a:t>
            </a:r>
          </a:p>
        </p:txBody>
      </p:sp>
      <p:pic>
        <p:nvPicPr>
          <p:cNvPr id="4" name="Рисунок 3" descr="ЦНИИТОЧМАШ полигон 230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45365"/>
            <a:ext cx="4176464" cy="5568619"/>
          </a:xfrm>
          <a:prstGeom prst="rect">
            <a:avLst/>
          </a:prstGeom>
        </p:spPr>
      </p:pic>
      <p:pic>
        <p:nvPicPr>
          <p:cNvPr id="5" name="Рисунок 4" descr="ЦНИИТОЧМАШ полигон 1.jpg"/>
          <p:cNvPicPr>
            <a:picLocks noChangeAspect="1"/>
          </p:cNvPicPr>
          <p:nvPr/>
        </p:nvPicPr>
        <p:blipFill>
          <a:blip r:embed="rId3" cstate="print"/>
          <a:srcRect l="8739" r="30313"/>
          <a:stretch>
            <a:fillRect/>
          </a:stretch>
        </p:blipFill>
        <p:spPr>
          <a:xfrm>
            <a:off x="4427984" y="1124744"/>
            <a:ext cx="4519799" cy="556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23543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 запорной арматуры Д=32-300мм – 21 шт</a:t>
            </a:r>
          </a:p>
        </p:txBody>
      </p:sp>
      <p:pic>
        <p:nvPicPr>
          <p:cNvPr id="8" name="Рисунок 7" descr="Замена ЗРА Романцево.jpg"/>
          <p:cNvPicPr>
            <a:picLocks noChangeAspect="1"/>
          </p:cNvPicPr>
          <p:nvPr/>
        </p:nvPicPr>
        <p:blipFill>
          <a:blip r:embed="rId2" cstate="print"/>
          <a:srcRect l="33463" r="26375"/>
          <a:stretch>
            <a:fillRect/>
          </a:stretch>
        </p:blipFill>
        <p:spPr>
          <a:xfrm>
            <a:off x="179512" y="850821"/>
            <a:ext cx="4176464" cy="5849471"/>
          </a:xfrm>
          <a:prstGeom prst="rect">
            <a:avLst/>
          </a:prstGeom>
        </p:spPr>
      </p:pic>
      <p:pic>
        <p:nvPicPr>
          <p:cNvPr id="9" name="Рисунок 8" descr="Замена ПГ НИИ Цемент Елисеев (3).JPG"/>
          <p:cNvPicPr>
            <a:picLocks noChangeAspect="1"/>
          </p:cNvPicPr>
          <p:nvPr/>
        </p:nvPicPr>
        <p:blipFill>
          <a:blip r:embed="rId3" cstate="print"/>
          <a:srcRect l="10801" t="26900" r="10800" b="24800"/>
          <a:stretch>
            <a:fillRect/>
          </a:stretch>
        </p:blipFill>
        <p:spPr>
          <a:xfrm>
            <a:off x="4572000" y="3573016"/>
            <a:ext cx="3744416" cy="3075770"/>
          </a:xfrm>
          <a:prstGeom prst="rect">
            <a:avLst/>
          </a:prstGeom>
        </p:spPr>
      </p:pic>
      <p:pic>
        <p:nvPicPr>
          <p:cNvPr id="11" name="Рисунок 10" descr="Монтаж ПГ Хавле Горгаз Кирова 31а Ратников (1).jpg"/>
          <p:cNvPicPr>
            <a:picLocks noChangeAspect="1"/>
          </p:cNvPicPr>
          <p:nvPr/>
        </p:nvPicPr>
        <p:blipFill>
          <a:blip r:embed="rId4" cstate="print"/>
          <a:srcRect t="51050" r="6601"/>
          <a:stretch>
            <a:fillRect/>
          </a:stretch>
        </p:blipFill>
        <p:spPr>
          <a:xfrm>
            <a:off x="4572000" y="836712"/>
            <a:ext cx="3723878" cy="260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14427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насосных агрегатов ЭЦВ, SEV, FIygt, GRUNDFOS, SEG, Jetex в количестве 17 ед.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силами ремонтно-механического участка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463" t="8834" r="10032" b="7867"/>
          <a:stretch>
            <a:fillRect/>
          </a:stretch>
        </p:blipFill>
        <p:spPr bwMode="auto">
          <a:xfrm>
            <a:off x="179512" y="1124744"/>
            <a:ext cx="4758349" cy="273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FG 40.230.jpg"/>
          <p:cNvPicPr>
            <a:picLocks noChangeAspect="1"/>
          </p:cNvPicPr>
          <p:nvPr/>
        </p:nvPicPr>
        <p:blipFill>
          <a:blip r:embed="rId3" cstate="print"/>
          <a:srcRect r="11429"/>
          <a:stretch>
            <a:fillRect/>
          </a:stretch>
        </p:blipFill>
        <p:spPr>
          <a:xfrm>
            <a:off x="2699792" y="4005064"/>
            <a:ext cx="2232248" cy="2520280"/>
          </a:xfrm>
          <a:prstGeom prst="rect">
            <a:avLst/>
          </a:prstGeom>
        </p:spPr>
      </p:pic>
      <p:pic>
        <p:nvPicPr>
          <p:cNvPr id="5" name="Рисунок 4" descr="WILLO.jpg"/>
          <p:cNvPicPr>
            <a:picLocks noChangeAspect="1"/>
          </p:cNvPicPr>
          <p:nvPr/>
        </p:nvPicPr>
        <p:blipFill>
          <a:blip r:embed="rId4" cstate="print"/>
          <a:srcRect r="9310" b="11326"/>
          <a:stretch>
            <a:fillRect/>
          </a:stretch>
        </p:blipFill>
        <p:spPr>
          <a:xfrm>
            <a:off x="107504" y="4005064"/>
            <a:ext cx="2520280" cy="2464274"/>
          </a:xfrm>
          <a:prstGeom prst="rect">
            <a:avLst/>
          </a:prstGeom>
        </p:spPr>
      </p:pic>
      <p:pic>
        <p:nvPicPr>
          <p:cNvPr id="6" name="Рисунок 5" descr="IMPO.jpg"/>
          <p:cNvPicPr>
            <a:picLocks noChangeAspect="1"/>
          </p:cNvPicPr>
          <p:nvPr/>
        </p:nvPicPr>
        <p:blipFill>
          <a:blip r:embed="rId5" cstate="print"/>
          <a:srcRect l="11321" r="20458" b="5730"/>
          <a:stretch>
            <a:fillRect/>
          </a:stretch>
        </p:blipFill>
        <p:spPr>
          <a:xfrm>
            <a:off x="5076056" y="1052736"/>
            <a:ext cx="3960440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209568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службой ВНС осуществлена промывка резервуаров чистой воды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общим объемом 62тыс  600 куб.метров.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омывка РЧВ (11).jpg"/>
          <p:cNvPicPr>
            <a:picLocks noChangeAspect="1"/>
          </p:cNvPicPr>
          <p:nvPr/>
        </p:nvPicPr>
        <p:blipFill>
          <a:blip r:embed="rId2" cstate="print"/>
          <a:srcRect l="21544"/>
          <a:stretch>
            <a:fillRect/>
          </a:stretch>
        </p:blipFill>
        <p:spPr>
          <a:xfrm rot="5400000">
            <a:off x="72123" y="1736189"/>
            <a:ext cx="4644007" cy="4429229"/>
          </a:xfrm>
          <a:prstGeom prst="rect">
            <a:avLst/>
          </a:prstGeom>
        </p:spPr>
      </p:pic>
      <p:pic>
        <p:nvPicPr>
          <p:cNvPr id="9" name="Рисунок 8" descr="Промывка РЧВ (6).jpg"/>
          <p:cNvPicPr>
            <a:picLocks noChangeAspect="1"/>
          </p:cNvPicPr>
          <p:nvPr/>
        </p:nvPicPr>
        <p:blipFill>
          <a:blip r:embed="rId3" cstate="print"/>
          <a:srcRect l="15400" r="4890" b="31751"/>
          <a:stretch>
            <a:fillRect/>
          </a:stretch>
        </p:blipFill>
        <p:spPr>
          <a:xfrm>
            <a:off x="4792588" y="1628800"/>
            <a:ext cx="4099892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повышения надежности водоснабжения и водоотведения сетей городского округа в 2022 году выполнен кап ремонт: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службой ВНС осуществлена промывка резервуаров чистой воды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общим объемом 62тыс  600 куб.метров.</a:t>
            </a: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D:\ПРИЁМ новых объектов,  замечания\новый городской округ\Школьная\2016 ШКольная РЧВ\промывка РЧВ Школьной\IMG_0216.JPG"/>
          <p:cNvPicPr>
            <a:picLocks noChangeAspect="1" noChangeArrowheads="1"/>
          </p:cNvPicPr>
          <p:nvPr/>
        </p:nvPicPr>
        <p:blipFill>
          <a:blip r:embed="rId2" cstate="print">
            <a:lum bright="1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3" r="16124"/>
          <a:stretch>
            <a:fillRect/>
          </a:stretch>
        </p:blipFill>
        <p:spPr bwMode="auto">
          <a:xfrm>
            <a:off x="107503" y="1340768"/>
            <a:ext cx="5122330" cy="4797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ПРИЁМ новых объектов,  замечания\новый городской округ\Школьная\2016 ШКольная РЧВ\промывка РЧВ Школьной\IMG_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00" r="32800"/>
          <a:stretch>
            <a:fillRect/>
          </a:stretch>
        </p:blipFill>
        <p:spPr bwMode="auto">
          <a:xfrm>
            <a:off x="5292080" y="1392937"/>
            <a:ext cx="3744416" cy="4776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Восстановление твердого покрытия дорожек и подъездных путей к площадкам арт/скважин силами подрядной организации </a:t>
            </a:r>
          </a:p>
        </p:txBody>
      </p:sp>
      <p:pic>
        <p:nvPicPr>
          <p:cNvPr id="5" name="Рисунок 4" descr="7cd74782-23dc-4872-b599-6f74eb12cdcf.jpg"/>
          <p:cNvPicPr>
            <a:picLocks noChangeAspect="1"/>
          </p:cNvPicPr>
          <p:nvPr/>
        </p:nvPicPr>
        <p:blipFill>
          <a:blip r:embed="rId2" cstate="print"/>
          <a:srcRect r="5113" b="15350"/>
          <a:stretch>
            <a:fillRect/>
          </a:stretch>
        </p:blipFill>
        <p:spPr>
          <a:xfrm>
            <a:off x="4139952" y="764704"/>
            <a:ext cx="4142292" cy="2771535"/>
          </a:xfrm>
          <a:prstGeom prst="rect">
            <a:avLst/>
          </a:prstGeom>
        </p:spPr>
      </p:pic>
      <p:pic>
        <p:nvPicPr>
          <p:cNvPr id="6" name="Рисунок 5" descr="052a16e2-1c71-4be0-92af-6002d3891a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764705"/>
            <a:ext cx="3744415" cy="2810651"/>
          </a:xfrm>
          <a:prstGeom prst="rect">
            <a:avLst/>
          </a:prstGeom>
        </p:spPr>
      </p:pic>
      <p:pic>
        <p:nvPicPr>
          <p:cNvPr id="7" name="Рисунок 6" descr="93a0747e-0599-41e2-9d69-6fe334da8c7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717032"/>
            <a:ext cx="3908548" cy="2933854"/>
          </a:xfrm>
          <a:prstGeom prst="rect">
            <a:avLst/>
          </a:prstGeom>
        </p:spPr>
      </p:pic>
      <p:pic>
        <p:nvPicPr>
          <p:cNvPr id="8" name="Рисунок 7" descr="fa3e5e5c-371b-45ca-981e-25b59ef1a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17032"/>
            <a:ext cx="3888432" cy="291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328694_52-phonoteka_org-p-fon-dlya-prezentatsii-belii-s-polosoi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618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Устранение потерь воды на основе АСКУВ </a:t>
            </a:r>
            <a:r>
              <a:rPr lang="en-US" b="1" dirty="0" smtClean="0">
                <a:solidFill>
                  <a:srgbClr val="002060"/>
                </a:solidFill>
              </a:rPr>
              <a:t>Waviot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Выполнено микрозонирование ВЗУ «Львовский».</a:t>
            </a:r>
          </a:p>
          <a:p>
            <a:pPr lvl="1"/>
            <a:r>
              <a:rPr lang="ru-RU" dirty="0" smtClean="0"/>
              <a:t>- Смонтировано 7 узлов учета в оперативных точках.</a:t>
            </a:r>
          </a:p>
          <a:p>
            <a:pPr lvl="1"/>
            <a:r>
              <a:rPr lang="ru-RU" dirty="0" smtClean="0"/>
              <a:t>- Обнаружена и устранена утечка 400 м3/</a:t>
            </a:r>
            <a:r>
              <a:rPr lang="ru-RU" dirty="0" err="1" smtClean="0"/>
              <a:t>сут</a:t>
            </a:r>
            <a:r>
              <a:rPr lang="ru-RU" dirty="0" smtClean="0"/>
              <a:t>.</a:t>
            </a:r>
          </a:p>
          <a:p>
            <a:pPr lvl="1">
              <a:buNone/>
            </a:pPr>
            <a:r>
              <a:rPr lang="ru-RU" sz="2600" dirty="0" smtClean="0"/>
              <a:t>Ведется микрозонирование  ВЗУ «Залинейный».</a:t>
            </a:r>
          </a:p>
          <a:p>
            <a:pPr lvl="1">
              <a:buNone/>
            </a:pPr>
            <a:r>
              <a:rPr lang="ru-RU" dirty="0" smtClean="0"/>
              <a:t>	- Смонтирован узел учета на п. Сельхозтехники</a:t>
            </a:r>
          </a:p>
          <a:p>
            <a:pPr lvl="1">
              <a:buNone/>
            </a:pPr>
            <a:r>
              <a:rPr lang="ru-RU" dirty="0" smtClean="0"/>
              <a:t>	- Планируется монтаж 5 узлов учета.</a:t>
            </a:r>
          </a:p>
          <a:p>
            <a:pPr lvl="1">
              <a:buNone/>
            </a:pPr>
            <a:r>
              <a:rPr lang="ru-RU" sz="2600" dirty="0" smtClean="0"/>
              <a:t>Включение в АСКУВ </a:t>
            </a:r>
            <a:r>
              <a:rPr lang="en-US" sz="2600" dirty="0" smtClean="0"/>
              <a:t>Waviot </a:t>
            </a:r>
            <a:r>
              <a:rPr lang="ru-RU" sz="2600" dirty="0" smtClean="0"/>
              <a:t>всех ВЗУ и насосных станций 2го и 3го подъема.</a:t>
            </a:r>
          </a:p>
          <a:p>
            <a:pPr lvl="1">
              <a:buNone/>
            </a:pPr>
            <a:r>
              <a:rPr lang="ru-RU" sz="2600" dirty="0" smtClean="0"/>
              <a:t>	- Включены ВЗУ «Львовский», «Товарная», «Школьная».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5/1620328694_52-phonoteka_org-p-fon-dlya-prezentatsii-belii-s-polosoi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618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ru-RU" sz="2800" dirty="0" smtClean="0"/>
              <a:t>Интегрировано в АСКУВ «</a:t>
            </a:r>
            <a:r>
              <a:rPr lang="en-US" sz="2800" dirty="0" smtClean="0"/>
              <a:t>WAVIoT</a:t>
            </a:r>
            <a:r>
              <a:rPr lang="ru-RU" sz="2800" dirty="0" smtClean="0"/>
              <a:t>» 46 электронных расходомеров на ВНС и ПВНС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200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72" y="4124326"/>
            <a:ext cx="2642878" cy="2733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84" y="2305921"/>
            <a:ext cx="2352675" cy="2758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1" y="4800600"/>
            <a:ext cx="1752600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64704"/>
            <a:ext cx="1689323" cy="1430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5/1620328694_52-phonoteka_org-p-fon-dlya-prezentatsii-belii-s-polosoi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1618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8332" y="15794"/>
            <a:ext cx="9162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Мероприятия по монтажу приборов </a:t>
            </a:r>
            <a:r>
              <a:rPr lang="ru-RU" b="1" dirty="0" smtClean="0">
                <a:solidFill>
                  <a:srgbClr val="002060"/>
                </a:solidFill>
              </a:rPr>
              <a:t>учёта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Malorossiyanova_O_L\Desktop\bac40d51-0d9e-4842-ab1a-43931c8d6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245469" cy="29523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085184"/>
            <a:ext cx="882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None/>
            </a:pPr>
            <a:r>
              <a:rPr lang="ru-RU" sz="1400" b="1" i="1" dirty="0">
                <a:solidFill>
                  <a:srgbClr val="FF3BFF"/>
                </a:solidFill>
              </a:rPr>
              <a:t>В перспективе на </a:t>
            </a:r>
            <a:r>
              <a:rPr lang="ru-RU" sz="1400" b="1" i="1" dirty="0" smtClean="0">
                <a:solidFill>
                  <a:srgbClr val="FF3BFF"/>
                </a:solidFill>
              </a:rPr>
              <a:t>2023 </a:t>
            </a:r>
            <a:r>
              <a:rPr lang="ru-RU" sz="1400" b="1" i="1" dirty="0">
                <a:solidFill>
                  <a:srgbClr val="FF3BFF"/>
                </a:solidFill>
              </a:rPr>
              <a:t>год :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</a:rPr>
              <a:t>Установка радиомодемов на ОДПУ ХВС </a:t>
            </a:r>
            <a:r>
              <a:rPr lang="ru-RU" sz="1400" b="1" i="1" dirty="0" smtClean="0">
                <a:solidFill>
                  <a:srgbClr val="002060"/>
                </a:solidFill>
              </a:rPr>
              <a:t>в МКД.</a:t>
            </a:r>
            <a:endParaRPr lang="ru-RU" sz="1400" b="1" i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</a:rPr>
              <a:t>Монтаж узлов учета на </a:t>
            </a:r>
            <a:r>
              <a:rPr lang="ru-RU" sz="1400" b="1" i="1" dirty="0" smtClean="0">
                <a:solidFill>
                  <a:srgbClr val="002060"/>
                </a:solidFill>
              </a:rPr>
              <a:t>магистральных трубопроводах </a:t>
            </a:r>
            <a:r>
              <a:rPr lang="ru-RU" sz="1400" b="1" i="1" dirty="0">
                <a:solidFill>
                  <a:srgbClr val="002060"/>
                </a:solidFill>
              </a:rPr>
              <a:t>по зонам действия ВЗУ.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2060"/>
                </a:solidFill>
              </a:rPr>
              <a:t>Установка радиомодемов на объектах МУП «Подольская теплосеть» </a:t>
            </a:r>
          </a:p>
          <a:p>
            <a:pPr algn="ctr"/>
            <a:r>
              <a:rPr lang="ru-RU" sz="1400" b="1" i="1" dirty="0" smtClean="0">
                <a:solidFill>
                  <a:srgbClr val="FF3BFF"/>
                </a:solidFill>
              </a:rPr>
              <a:t>Монтаж 2 </a:t>
            </a:r>
            <a:r>
              <a:rPr lang="ru-RU" sz="1400" b="1" i="1" dirty="0">
                <a:solidFill>
                  <a:srgbClr val="FF3BFF"/>
                </a:solidFill>
              </a:rPr>
              <a:t>базовых станций: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i="1" dirty="0">
                <a:solidFill>
                  <a:srgbClr val="002060"/>
                </a:solidFill>
              </a:rPr>
              <a:t>г.о. Подольск, д. Бородино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2060"/>
                </a:solidFill>
              </a:rPr>
              <a:t>г.о</a:t>
            </a:r>
            <a:r>
              <a:rPr lang="ru-RU" sz="1400" b="1" i="1" dirty="0">
                <a:solidFill>
                  <a:srgbClr val="002060"/>
                </a:solidFill>
              </a:rPr>
              <a:t>. Подольск, п. Львовский, ул. Орджоникидзе, д. 2к2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404664"/>
            <a:ext cx="889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3300"/>
                </a:solidFill>
              </a:rPr>
              <a:t>В 2022 </a:t>
            </a:r>
            <a:r>
              <a:rPr lang="ru-RU" sz="1400" b="1" i="1" dirty="0">
                <a:solidFill>
                  <a:srgbClr val="003300"/>
                </a:solidFill>
              </a:rPr>
              <a:t>г. </a:t>
            </a:r>
            <a:r>
              <a:rPr lang="ru-RU" sz="1400" i="1" dirty="0">
                <a:solidFill>
                  <a:srgbClr val="003300"/>
                </a:solidFill>
              </a:rPr>
              <a:t>установлено </a:t>
            </a:r>
            <a:r>
              <a:rPr lang="ru-RU" sz="1400" b="1" i="1" dirty="0" smtClean="0">
                <a:solidFill>
                  <a:srgbClr val="003300"/>
                </a:solidFill>
              </a:rPr>
              <a:t>2 075 </a:t>
            </a:r>
            <a:r>
              <a:rPr lang="ru-RU" sz="1400" b="1" i="1" dirty="0">
                <a:solidFill>
                  <a:srgbClr val="003300"/>
                </a:solidFill>
              </a:rPr>
              <a:t>«умных» счетчиков </a:t>
            </a:r>
            <a:r>
              <a:rPr lang="ru-RU" sz="1400" b="1" i="1" dirty="0" smtClean="0">
                <a:solidFill>
                  <a:srgbClr val="003300"/>
                </a:solidFill>
              </a:rPr>
              <a:t>воды</a:t>
            </a:r>
            <a:r>
              <a:rPr lang="ru-RU" sz="1400" i="1" dirty="0" smtClean="0">
                <a:solidFill>
                  <a:srgbClr val="003300"/>
                </a:solidFill>
              </a:rPr>
              <a:t>. </a:t>
            </a:r>
          </a:p>
          <a:p>
            <a:r>
              <a:rPr lang="ru-RU" sz="1400" b="1" i="1" dirty="0" smtClean="0">
                <a:solidFill>
                  <a:srgbClr val="003300"/>
                </a:solidFill>
              </a:rPr>
              <a:t>Всего</a:t>
            </a:r>
            <a:r>
              <a:rPr lang="ru-RU" sz="1400" i="1" dirty="0" smtClean="0">
                <a:solidFill>
                  <a:srgbClr val="003300"/>
                </a:solidFill>
              </a:rPr>
              <a:t> </a:t>
            </a:r>
            <a:r>
              <a:rPr lang="ru-RU" sz="1400" i="1" dirty="0">
                <a:solidFill>
                  <a:srgbClr val="003300"/>
                </a:solidFill>
              </a:rPr>
              <a:t>установлено </a:t>
            </a:r>
            <a:r>
              <a:rPr lang="ru-RU" sz="1400" b="1" i="1" dirty="0" smtClean="0">
                <a:solidFill>
                  <a:srgbClr val="003300"/>
                </a:solidFill>
              </a:rPr>
              <a:t>8 242 прибора</a:t>
            </a:r>
            <a:r>
              <a:rPr lang="ru-RU" sz="1400" i="1" dirty="0" smtClean="0">
                <a:solidFill>
                  <a:srgbClr val="003300"/>
                </a:solidFill>
              </a:rPr>
              <a:t>.</a:t>
            </a:r>
          </a:p>
          <a:p>
            <a:r>
              <a:rPr lang="ru-RU" sz="1400" i="1" dirty="0" smtClean="0">
                <a:solidFill>
                  <a:srgbClr val="003300"/>
                </a:solidFill>
              </a:rPr>
              <a:t>Смонтирована </a:t>
            </a:r>
            <a:r>
              <a:rPr lang="ru-RU" sz="1400" b="1" i="1" dirty="0">
                <a:solidFill>
                  <a:srgbClr val="003300"/>
                </a:solidFill>
              </a:rPr>
              <a:t>базовая станция </a:t>
            </a:r>
            <a:r>
              <a:rPr lang="ru-RU" sz="1400" i="1" dirty="0">
                <a:solidFill>
                  <a:srgbClr val="003300"/>
                </a:solidFill>
              </a:rPr>
              <a:t>в </a:t>
            </a:r>
            <a:r>
              <a:rPr lang="ru-RU" sz="1400" i="1" dirty="0" smtClean="0">
                <a:solidFill>
                  <a:srgbClr val="003300"/>
                </a:solidFill>
              </a:rPr>
              <a:t> г. Подольск ул. Колцевая д.3</a:t>
            </a:r>
            <a:br>
              <a:rPr lang="ru-RU" sz="1400" i="1" dirty="0" smtClean="0">
                <a:solidFill>
                  <a:srgbClr val="003300"/>
                </a:solidFill>
              </a:rPr>
            </a:br>
            <a:r>
              <a:rPr lang="ru-RU" sz="1400" i="1" dirty="0" smtClean="0">
                <a:solidFill>
                  <a:srgbClr val="003300"/>
                </a:solidFill>
              </a:rPr>
              <a:t>Смонтировано </a:t>
            </a:r>
            <a:r>
              <a:rPr lang="ru-RU" sz="1400" b="1" i="1" dirty="0" smtClean="0">
                <a:solidFill>
                  <a:srgbClr val="003300"/>
                </a:solidFill>
              </a:rPr>
              <a:t>2 узла учета </a:t>
            </a:r>
            <a:r>
              <a:rPr lang="ru-RU" sz="1400" i="1" dirty="0" smtClean="0">
                <a:solidFill>
                  <a:srgbClr val="003300"/>
                </a:solidFill>
              </a:rPr>
              <a:t>на  трубопроводах с ВЗУ Лучинское и Поливаново-Алесандровского каскада скважин на ВЗУ Товарная.  </a:t>
            </a:r>
          </a:p>
          <a:p>
            <a:r>
              <a:rPr lang="ru-RU" sz="1400" b="1" i="1" dirty="0" smtClean="0">
                <a:solidFill>
                  <a:srgbClr val="003300"/>
                </a:solidFill>
              </a:rPr>
              <a:t>3 узла учета </a:t>
            </a:r>
            <a:r>
              <a:rPr lang="ru-RU" sz="1400" i="1" dirty="0" smtClean="0">
                <a:solidFill>
                  <a:srgbClr val="003300"/>
                </a:solidFill>
              </a:rPr>
              <a:t>на микрозоны п. Сельхозтехника</a:t>
            </a:r>
            <a:endParaRPr lang="ru-RU" sz="1400" i="1" dirty="0">
              <a:solidFill>
                <a:srgbClr val="003300"/>
              </a:solidFill>
            </a:endParaRPr>
          </a:p>
          <a:p>
            <a:endParaRPr lang="ru-RU" sz="1400" b="1" dirty="0"/>
          </a:p>
          <a:p>
            <a:pPr marL="514350" indent="-514350">
              <a:buFontTx/>
              <a:buChar char="-"/>
            </a:pPr>
            <a:endParaRPr lang="ru-RU" sz="1400" b="1" dirty="0"/>
          </a:p>
        </p:txBody>
      </p:sp>
      <p:pic>
        <p:nvPicPr>
          <p:cNvPr id="7" name="Picture 2" descr="http://vodokanalpodolsk.ru/sites/default/files/resize/aqua_c_0-314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88840"/>
            <a:ext cx="3066218" cy="292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268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0" y="260648"/>
          <a:ext cx="9144000" cy="5238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0"/>
              </a:tblGrid>
              <a:tr h="523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артезианских скважин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Поливаново-Александровского каскада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- монтаж насосного оборудования, автоматизация, диспетчеризация и ТМ, замена ВРУ, освещения, отопления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AutoShape 2" descr="Ул Правды Прокол через Прав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Рисунок 5" descr="п 5.12 Монтаж сис диспетчер скв 16ПА.jpg"/>
          <p:cNvPicPr>
            <a:picLocks noChangeAspect="1"/>
          </p:cNvPicPr>
          <p:nvPr/>
        </p:nvPicPr>
        <p:blipFill>
          <a:blip r:embed="rId2" cstate="print"/>
          <a:srcRect l="11928"/>
          <a:stretch>
            <a:fillRect/>
          </a:stretch>
        </p:blipFill>
        <p:spPr>
          <a:xfrm>
            <a:off x="4463724" y="1052736"/>
            <a:ext cx="4644780" cy="5273824"/>
          </a:xfrm>
          <a:prstGeom prst="rect">
            <a:avLst/>
          </a:prstGeom>
        </p:spPr>
      </p:pic>
      <p:pic>
        <p:nvPicPr>
          <p:cNvPr id="7" name="Рисунок 6" descr="П 5.12 Мотаж системы диспет скв 10ПА.jpg"/>
          <p:cNvPicPr>
            <a:picLocks noChangeAspect="1"/>
          </p:cNvPicPr>
          <p:nvPr/>
        </p:nvPicPr>
        <p:blipFill>
          <a:blip r:embed="rId3" cstate="print"/>
          <a:srcRect l="6287" r="11977"/>
          <a:stretch>
            <a:fillRect/>
          </a:stretch>
        </p:blipFill>
        <p:spPr>
          <a:xfrm>
            <a:off x="107504" y="1052736"/>
            <a:ext cx="4300426" cy="52613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6016" y="5877272"/>
            <a:ext cx="4134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 Монтаж системы диспетчеризации скв 16ПА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805264"/>
            <a:ext cx="4134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 Монтаж системы диспетчеризации скв 10ПА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5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332" y="15794"/>
            <a:ext cx="9162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Базовые станции Waviot​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181574" cy="586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6" name="AutoShape 4" descr="http://xn----8sbancyabljpnebm2aiit6frfsd.xn--p1ai/wp-content/uploads/2021/07/Vod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storage.myseldon.com/news-pict-c9/C933FD8529F1CBA182F883D86C48E391"/>
          <p:cNvPicPr>
            <a:picLocks noChangeAspect="1" noChangeArrowheads="1"/>
          </p:cNvPicPr>
          <p:nvPr/>
        </p:nvPicPr>
        <p:blipFill>
          <a:blip r:embed="rId4" cstate="print"/>
          <a:srcRect r="4321"/>
          <a:stretch>
            <a:fillRect/>
          </a:stretch>
        </p:blipFill>
        <p:spPr bwMode="auto">
          <a:xfrm>
            <a:off x="4499992" y="548680"/>
            <a:ext cx="4464496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268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5/1620328694_52-phonoteka_org-p-fon-dlya-prezentatsii-belii-s-polosoi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6183" cy="6858000"/>
          </a:xfrm>
          <a:prstGeom prst="rect">
            <a:avLst/>
          </a:prstGeom>
          <a:noFill/>
        </p:spPr>
      </p:pic>
      <p:pic>
        <p:nvPicPr>
          <p:cNvPr id="6" name="Picture 2" descr="1С Акционерное общество"/>
          <p:cNvPicPr>
            <a:picLocks noChangeAspect="1" noChangeArrowheads="1"/>
          </p:cNvPicPr>
          <p:nvPr/>
        </p:nvPicPr>
        <p:blipFill>
          <a:blip r:embed="rId3" cstate="print"/>
          <a:srcRect l="5536" t="9227" r="7382" b="12918"/>
          <a:stretch>
            <a:fillRect/>
          </a:stretch>
        </p:blipFill>
        <p:spPr bwMode="auto">
          <a:xfrm>
            <a:off x="6526678" y="4518000"/>
            <a:ext cx="2617322" cy="234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79712" y="980728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Разработка модулей для программ 1С: Предприятие 8. Учет в управляющих компаниях ЖКХ, ТСЖ и ЖСК </a:t>
            </a:r>
            <a:r>
              <a:rPr lang="ru-RU" dirty="0" smtClean="0">
                <a:solidFill>
                  <a:srgbClr val="7030A0"/>
                </a:solidFill>
              </a:rPr>
              <a:t>по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автоматическому начислению пеней для юридических и физических лиц. </a:t>
            </a:r>
            <a:endParaRPr lang="en-US" dirty="0" smtClean="0">
              <a:solidFill>
                <a:srgbClr val="7030A0"/>
              </a:solidFill>
            </a:endParaRPr>
          </a:p>
          <a:p>
            <a:pPr algn="just"/>
            <a:endParaRPr lang="en-US" dirty="0" smtClean="0"/>
          </a:p>
          <a:p>
            <a:pPr algn="just"/>
            <a:r>
              <a:rPr lang="ru-RU" dirty="0" smtClean="0"/>
              <a:t>Доработка программы 1С: Предприятие 8. Учет в управляющих компаниях ЖКХ, ТСЖ и ЖСК для </a:t>
            </a:r>
            <a:r>
              <a:rPr lang="ru-RU" dirty="0" smtClean="0">
                <a:solidFill>
                  <a:srgbClr val="7030A0"/>
                </a:solidFill>
              </a:rPr>
              <a:t>передачи данных должников в Р.О.С.ДОЛГ.</a:t>
            </a: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810000"/>
            <a:ext cx="633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Разработка модуля обмена данных между системой </a:t>
            </a:r>
            <a:r>
              <a:rPr lang="ru-RU" dirty="0" err="1" smtClean="0">
                <a:solidFill>
                  <a:srgbClr val="7030A0"/>
                </a:solidFill>
              </a:rPr>
              <a:t>МосОблЕИРЦ</a:t>
            </a:r>
            <a:r>
              <a:rPr lang="ru-RU" dirty="0" smtClean="0">
                <a:solidFill>
                  <a:srgbClr val="7030A0"/>
                </a:solidFill>
              </a:rPr>
              <a:t> для 1С: </a:t>
            </a:r>
            <a:r>
              <a:rPr lang="ru-RU" dirty="0" smtClean="0"/>
              <a:t>Предприятие 8. Учет в управляющих компаниях ЖКХ, ТСЖ и ЖСК управляющей компании Водоканал.</a:t>
            </a:r>
            <a:endParaRPr lang="en-US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>
                <a:solidFill>
                  <a:srgbClr val="7030A0"/>
                </a:solidFill>
              </a:rPr>
              <a:t>Разработка модуля выгрузки данных в систему ГИС ЖКХ для 1С: </a:t>
            </a:r>
            <a:r>
              <a:rPr lang="ru-RU" dirty="0" smtClean="0"/>
              <a:t>Предприятие 8. Учет в управляющих компаниях ЖКХ, ТСЖ и ЖСК управляющей компании Водоканал.</a:t>
            </a:r>
            <a:endParaRPr lang="ru-RU" dirty="0"/>
          </a:p>
        </p:txBody>
      </p:sp>
      <p:sp>
        <p:nvSpPr>
          <p:cNvPr id="2052" name="AutoShape 4" descr="blob:https://web.telegram.org/d3338f61-53cc-449b-9040-82d7767f5e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blob:https://web.telegram.org/d3338f61-53cc-449b-9040-82d7767f5e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blob:https://web.telegram.org/d3338f61-53cc-449b-9040-82d7767f5e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20478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Реконструкция магистрального водовода 2Д=225 в районе арт скв № 9 ПА ВЗУ для обеспечения дополнительного ВиВ Складского комплекса Индустриальный парк Коледино</a:t>
            </a:r>
          </a:p>
        </p:txBody>
      </p:sp>
      <p:pic>
        <p:nvPicPr>
          <p:cNvPr id="3" name="Рисунок 2" descr="3198b28d-2d14-4a41-8198-189f73196b7b.jpg"/>
          <p:cNvPicPr>
            <a:picLocks noChangeAspect="1"/>
          </p:cNvPicPr>
          <p:nvPr/>
        </p:nvPicPr>
        <p:blipFill>
          <a:blip r:embed="rId2" cstate="print"/>
          <a:srcRect t="45800" r="13737" b="2751"/>
          <a:stretch>
            <a:fillRect/>
          </a:stretch>
        </p:blipFill>
        <p:spPr>
          <a:xfrm>
            <a:off x="2267744" y="3789040"/>
            <a:ext cx="6581474" cy="2947103"/>
          </a:xfrm>
          <a:prstGeom prst="rect">
            <a:avLst/>
          </a:prstGeom>
        </p:spPr>
      </p:pic>
      <p:pic>
        <p:nvPicPr>
          <p:cNvPr id="4" name="Рисунок 3" descr="7bb18d53-1671-4f72-bd64-3d75f117d8f3.jpg"/>
          <p:cNvPicPr>
            <a:picLocks noChangeAspect="1"/>
          </p:cNvPicPr>
          <p:nvPr/>
        </p:nvPicPr>
        <p:blipFill>
          <a:blip r:embed="rId3" cstate="print"/>
          <a:srcRect t="33200" b="9051"/>
          <a:stretch>
            <a:fillRect/>
          </a:stretch>
        </p:blipFill>
        <p:spPr>
          <a:xfrm>
            <a:off x="323528" y="866653"/>
            <a:ext cx="6480720" cy="2809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02_141220.jpg"/>
          <p:cNvPicPr>
            <a:picLocks noChangeAspect="1"/>
          </p:cNvPicPr>
          <p:nvPr/>
        </p:nvPicPr>
        <p:blipFill>
          <a:blip r:embed="rId2" cstate="print"/>
          <a:srcRect b="24289"/>
          <a:stretch>
            <a:fillRect/>
          </a:stretch>
        </p:blipFill>
        <p:spPr>
          <a:xfrm>
            <a:off x="755576" y="3861048"/>
            <a:ext cx="8245268" cy="2880320"/>
          </a:xfrm>
          <a:prstGeom prst="rect">
            <a:avLst/>
          </a:prstGeom>
        </p:spPr>
      </p:pic>
      <p:pic>
        <p:nvPicPr>
          <p:cNvPr id="3" name="Рисунок 2" descr="IMG_20220627_151917.jpg"/>
          <p:cNvPicPr>
            <a:picLocks noChangeAspect="1"/>
          </p:cNvPicPr>
          <p:nvPr/>
        </p:nvPicPr>
        <p:blipFill>
          <a:blip r:embed="rId3" cstate="print"/>
          <a:srcRect t="7929" b="14764"/>
          <a:stretch>
            <a:fillRect/>
          </a:stretch>
        </p:blipFill>
        <p:spPr>
          <a:xfrm>
            <a:off x="251520" y="908720"/>
            <a:ext cx="7873179" cy="2808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Строительство водопроводной сети Д=110мм и внеплощадочный сетей напорной и самотечной фекальной канализации вблизи деревни Сынково для комплекса Индустриальный парк Ориентир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02_142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62855" y="1695103"/>
            <a:ext cx="5715000" cy="4286250"/>
          </a:xfrm>
          <a:prstGeom prst="rect">
            <a:avLst/>
          </a:prstGeom>
        </p:spPr>
      </p:pic>
      <p:pic>
        <p:nvPicPr>
          <p:cNvPr id="4" name="Рисунок 3" descr="IMG_20210907_114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32929" y="1691807"/>
            <a:ext cx="5688632" cy="42664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Строительство сетей водопровода Д=160мм и Д=225 мм от                                 поселка Сан.Родина и поселка Поливаново до ОС д.Булатово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Строительство сетей водопровода Д=160мм и Д=225 мм от                                 поселка Сан.Родина и поселка Поливаново до ОС д.Булатово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IMG_20210820_145317.jpg"/>
          <p:cNvPicPr>
            <a:picLocks noChangeAspect="1"/>
          </p:cNvPicPr>
          <p:nvPr/>
        </p:nvPicPr>
        <p:blipFill>
          <a:blip r:embed="rId2" cstate="print"/>
          <a:srcRect t="4453" r="33204" b="10939"/>
          <a:stretch>
            <a:fillRect/>
          </a:stretch>
        </p:blipFill>
        <p:spPr>
          <a:xfrm>
            <a:off x="4644008" y="1340768"/>
            <a:ext cx="4320481" cy="4104456"/>
          </a:xfrm>
          <a:prstGeom prst="rect">
            <a:avLst/>
          </a:prstGeom>
        </p:spPr>
      </p:pic>
      <p:pic>
        <p:nvPicPr>
          <p:cNvPr id="7" name="Рисунок 6" descr="IMG_20210819_151442.jpg"/>
          <p:cNvPicPr>
            <a:picLocks noChangeAspect="1"/>
          </p:cNvPicPr>
          <p:nvPr/>
        </p:nvPicPr>
        <p:blipFill>
          <a:blip r:embed="rId3" cstate="print"/>
          <a:srcRect l="19325"/>
          <a:stretch>
            <a:fillRect/>
          </a:stretch>
        </p:blipFill>
        <p:spPr>
          <a:xfrm>
            <a:off x="179512" y="1340768"/>
            <a:ext cx="4337571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Строительство сети водопровода Д=225 мм от арт скв 71 мкр Ново-Сырово до границ жилой застройки вблизи д.Борисовка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71ef1f9e-a0fe-41a8-ba7e-b24120496273.jpg"/>
          <p:cNvPicPr>
            <a:picLocks noChangeAspect="1"/>
          </p:cNvPicPr>
          <p:nvPr/>
        </p:nvPicPr>
        <p:blipFill>
          <a:blip r:embed="rId3" cstate="print"/>
          <a:srcRect t="1250" r="6667" b="4525"/>
          <a:stretch>
            <a:fillRect/>
          </a:stretch>
        </p:blipFill>
        <p:spPr>
          <a:xfrm>
            <a:off x="4932040" y="1196752"/>
            <a:ext cx="4032448" cy="5427984"/>
          </a:xfrm>
          <a:prstGeom prst="rect">
            <a:avLst/>
          </a:prstGeom>
        </p:spPr>
      </p:pic>
      <p:pic>
        <p:nvPicPr>
          <p:cNvPr id="7" name="Рисунок 6" descr="6a6e8f33-e18f-4f3d-947a-9532e8256611.jpg"/>
          <p:cNvPicPr>
            <a:picLocks noChangeAspect="1"/>
          </p:cNvPicPr>
          <p:nvPr/>
        </p:nvPicPr>
        <p:blipFill>
          <a:blip r:embed="rId4" cstate="print"/>
          <a:srcRect l="29512" r="4987"/>
          <a:stretch>
            <a:fillRect/>
          </a:stretch>
        </p:blipFill>
        <p:spPr>
          <a:xfrm>
            <a:off x="107504" y="1196752"/>
            <a:ext cx="4752528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4968"/>
            <a:ext cx="8233064" cy="29180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16424"/>
            <a:ext cx="8253136" cy="2852936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0097089"/>
              </p:ext>
            </p:extLst>
          </p:nvPr>
        </p:nvGraphicFramePr>
        <p:xfrm>
          <a:off x="0" y="0"/>
          <a:ext cx="9144000" cy="5238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4000"/>
              </a:tblGrid>
              <a:tr h="523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артезианских скважин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 Поливаново-Александровского каскада</a:t>
                      </a:r>
                      <a:r>
                        <a:rPr lang="ru-RU" sz="1600" i="1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i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- монтаж насосного оборудования, автоматизация, диспетчеризация и ТМ, замена ВРУ, освещения, отопления</a:t>
                      </a:r>
                      <a:endParaRPr lang="ru-RU" sz="1600" b="0" i="1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18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lorossiyanova_O_L\Desktop\a2873366-6d58-4974-b523-d551e323a6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182"/>
          <a:stretch>
            <a:fillRect/>
          </a:stretch>
        </p:blipFill>
        <p:spPr bwMode="auto">
          <a:xfrm>
            <a:off x="107504" y="548680"/>
            <a:ext cx="5040561" cy="3065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0"/>
          <a:ext cx="8964488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64488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арт/скв №5 Сергеевского ВЗУ.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Обеспечение д.Сергеевка, п.Леспроект (Г.о.Подольск)</a:t>
                      </a:r>
                      <a:r>
                        <a:rPr lang="ru-RU" sz="1600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качественной водой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Рисунок 4" descr="скв. 5 Леспроект.jpg"/>
          <p:cNvPicPr>
            <a:picLocks noChangeAspect="1"/>
          </p:cNvPicPr>
          <p:nvPr/>
        </p:nvPicPr>
        <p:blipFill>
          <a:blip r:embed="rId3" cstate="print"/>
          <a:srcRect l="4326" r="15145" b="23750"/>
          <a:stretch>
            <a:fillRect/>
          </a:stretch>
        </p:blipFill>
        <p:spPr>
          <a:xfrm>
            <a:off x="4211960" y="3356992"/>
            <a:ext cx="4765775" cy="3384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29" b="29734"/>
          <a:stretch/>
        </p:blipFill>
        <p:spPr>
          <a:xfrm>
            <a:off x="5724128" y="1268760"/>
            <a:ext cx="3275856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53" t="29526" r="13892" b="15720"/>
          <a:stretch/>
        </p:blipFill>
        <p:spPr>
          <a:xfrm rot="5400000">
            <a:off x="-936613" y="2312875"/>
            <a:ext cx="4464496" cy="2376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72" r="31211" b="33929"/>
          <a:stretch/>
        </p:blipFill>
        <p:spPr>
          <a:xfrm>
            <a:off x="2555775" y="1268760"/>
            <a:ext cx="3124201" cy="445229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391085"/>
              </p:ext>
            </p:extLst>
          </p:nvPr>
        </p:nvGraphicFramePr>
        <p:xfrm>
          <a:off x="179512" y="116632"/>
          <a:ext cx="8964488" cy="4972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64488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Модернизация арт/скв №5 Сергеевского ВЗУ.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Обеспечение д.Сергеевка, п.Леспроект (Г.о.Подольск)</a:t>
                      </a:r>
                      <a:r>
                        <a:rPr lang="ru-RU" sz="1600" u="none" strike="noStrike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качественной водой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693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1568</Words>
  <Application>Microsoft Office PowerPoint</Application>
  <PresentationFormat>Экран (4:3)</PresentationFormat>
  <Paragraphs>178</Paragraphs>
  <Slides>66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Устранение потерь воды на основе АСКУВ Waviot</vt:lpstr>
      <vt:lpstr>Интегрировано в АСКУВ «WAVIoT» 46 электронных расходомеров на ВНС и ПВНС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Malorossiyanova_O_L</dc:creator>
  <cp:lastModifiedBy>Khaydukov_A_O</cp:lastModifiedBy>
  <cp:revision>269</cp:revision>
  <dcterms:created xsi:type="dcterms:W3CDTF">2022-11-30T10:15:53Z</dcterms:created>
  <dcterms:modified xsi:type="dcterms:W3CDTF">2023-02-02T08:03:05Z</dcterms:modified>
</cp:coreProperties>
</file>