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342" r:id="rId3"/>
    <p:sldId id="343" r:id="rId4"/>
    <p:sldId id="344" r:id="rId5"/>
    <p:sldId id="345" r:id="rId6"/>
    <p:sldId id="263" r:id="rId7"/>
    <p:sldId id="317" r:id="rId8"/>
    <p:sldId id="318" r:id="rId9"/>
    <p:sldId id="358" r:id="rId10"/>
    <p:sldId id="357" r:id="rId11"/>
    <p:sldId id="323" r:id="rId12"/>
    <p:sldId id="268" r:id="rId13"/>
    <p:sldId id="309" r:id="rId14"/>
    <p:sldId id="276" r:id="rId15"/>
    <p:sldId id="298" r:id="rId16"/>
    <p:sldId id="269" r:id="rId17"/>
    <p:sldId id="286" r:id="rId18"/>
    <p:sldId id="265" r:id="rId19"/>
    <p:sldId id="285" r:id="rId20"/>
    <p:sldId id="353" r:id="rId21"/>
    <p:sldId id="272" r:id="rId22"/>
    <p:sldId id="354" r:id="rId23"/>
    <p:sldId id="316" r:id="rId24"/>
    <p:sldId id="325" r:id="rId25"/>
    <p:sldId id="324" r:id="rId26"/>
    <p:sldId id="270" r:id="rId27"/>
    <p:sldId id="361" r:id="rId28"/>
    <p:sldId id="303" r:id="rId29"/>
    <p:sldId id="355" r:id="rId30"/>
    <p:sldId id="304" r:id="rId31"/>
    <p:sldId id="360" r:id="rId32"/>
    <p:sldId id="346" r:id="rId33"/>
    <p:sldId id="322" r:id="rId34"/>
    <p:sldId id="321" r:id="rId35"/>
    <p:sldId id="320" r:id="rId36"/>
    <p:sldId id="307" r:id="rId37"/>
    <p:sldId id="271" r:id="rId38"/>
    <p:sldId id="356" r:id="rId39"/>
    <p:sldId id="295" r:id="rId40"/>
    <p:sldId id="292" r:id="rId41"/>
    <p:sldId id="308" r:id="rId42"/>
    <p:sldId id="350" r:id="rId43"/>
    <p:sldId id="305" r:id="rId44"/>
    <p:sldId id="327" r:id="rId45"/>
    <p:sldId id="273" r:id="rId46"/>
    <p:sldId id="287" r:id="rId47"/>
    <p:sldId id="328" r:id="rId48"/>
    <p:sldId id="326" r:id="rId49"/>
    <p:sldId id="340" r:id="rId50"/>
    <p:sldId id="341" r:id="rId51"/>
    <p:sldId id="347" r:id="rId52"/>
    <p:sldId id="348" r:id="rId53"/>
    <p:sldId id="291" r:id="rId54"/>
    <p:sldId id="315" r:id="rId55"/>
    <p:sldId id="349" r:id="rId56"/>
    <p:sldId id="334" r:id="rId57"/>
    <p:sldId id="351" r:id="rId58"/>
    <p:sldId id="310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D97"/>
    <a:srgbClr val="00FF00"/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image" Target="../media/image5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2.xlsx"/><Relationship Id="rId1" Type="http://schemas.openxmlformats.org/officeDocument/2006/relationships/image" Target="../media/image5.jpe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package" Target="../embeddings/_____Microsoft_Office_Excel3.xlsx"/><Relationship Id="rId4" Type="http://schemas.openxmlformats.org/officeDocument/2006/relationships/image" Target="../media/image8.jpeg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4.xlsx"/><Relationship Id="rId1" Type="http://schemas.openxmlformats.org/officeDocument/2006/relationships/image" Target="../media/image5.jpeg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1"/>
              <a:srcRect/>
              <a:stretch>
                <a:fillRect r="-45000"/>
              </a:stretch>
            </a:blipFill>
            <a:ln w="60325"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B h="6350"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2.5000000000000074E-2"/>
                  <c:y val="-6.2500000000000139E-2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en-US" dirty="0" smtClean="0"/>
                      <a:t>1</a:t>
                    </a:r>
                    <a:r>
                      <a:rPr lang="ru-RU" dirty="0" smtClean="0"/>
                      <a:t>459</a:t>
                    </a:r>
                    <a:endParaRPr lang="en-US" dirty="0"/>
                  </a:p>
                </c:rich>
              </c:tx>
              <c:spPr/>
              <c:showVal val="1"/>
            </c:dLbl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1459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1"/>
              <a:srcRect/>
              <a:stretch>
                <a:fillRect r="-45000"/>
              </a:stretch>
            </a:blipFill>
            <a:ln w="60325"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B h="6350"/>
              <a:contourClr>
                <a:srgbClr val="000000"/>
              </a:contourClr>
            </a:sp3d>
          </c:spPr>
          <c:dPt>
            <c:idx val="0"/>
            <c:spPr>
              <a:blipFill dpi="0" rotWithShape="1">
                <a:blip xmlns:r="http://schemas.openxmlformats.org/officeDocument/2006/relationships" r:embed="rId1"/>
                <a:srcRect/>
                <a:stretch>
                  <a:fillRect r="-45000"/>
                </a:stretch>
              </a:blipFill>
              <a:ln w="60325">
                <a:solidFill>
                  <a:srgbClr val="008000"/>
                </a:solidFill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B h="6350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3.9583333333333415E-2"/>
                  <c:y val="-6.5625000000000003E-2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en-US" dirty="0" smtClean="0"/>
                      <a:t>1</a:t>
                    </a:r>
                    <a:r>
                      <a:rPr lang="ru-RU" dirty="0" smtClean="0"/>
                      <a:t>538</a:t>
                    </a:r>
                    <a:endParaRPr lang="en-US" dirty="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1538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1"/>
              <a:srcRect/>
              <a:stretch>
                <a:fillRect r="-48000"/>
              </a:stretch>
            </a:blipFill>
          </c:spPr>
          <c:dLbls>
            <c:dLbl>
              <c:idx val="0"/>
              <c:layout>
                <c:manualLayout>
                  <c:x val="3.1250000000000062E-2"/>
                  <c:y val="-7.1661086839974034E-2"/>
                </c:manualLayout>
              </c:layout>
              <c:spPr/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1676</c:v>
                </c:pt>
              </c:numCache>
            </c:numRef>
          </c:val>
        </c:ser>
        <c:shape val="cylinder"/>
        <c:axId val="126839808"/>
        <c:axId val="126853888"/>
        <c:axId val="0"/>
      </c:bar3DChart>
      <c:catAx>
        <c:axId val="126839808"/>
        <c:scaling>
          <c:orientation val="minMax"/>
        </c:scaling>
        <c:axPos val="b"/>
        <c:numFmt formatCode="General" sourceLinked="1"/>
        <c:tickLblPos val="nextTo"/>
        <c:crossAx val="126853888"/>
        <c:crosses val="autoZero"/>
        <c:auto val="1"/>
        <c:lblAlgn val="ctr"/>
        <c:lblOffset val="100"/>
      </c:catAx>
      <c:valAx>
        <c:axId val="126853888"/>
        <c:scaling>
          <c:orientation val="minMax"/>
          <c:max val="1700"/>
          <c:min val="1100"/>
        </c:scaling>
        <c:axPos val="l"/>
        <c:majorGridlines>
          <c:spPr>
            <a:ln>
              <a:solidFill>
                <a:srgbClr val="00B050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100" i="1"/>
            </a:pPr>
            <a:endParaRPr lang="ru-RU"/>
          </a:p>
        </c:txPr>
        <c:crossAx val="1268398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1"/>
              <a:srcRect/>
              <a:stretch>
                <a:fillRect t="-55000" r="-45000"/>
              </a:stretch>
            </a:blipFill>
            <a:ln w="60325"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B h="6350"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2.9166666666666667E-2"/>
                  <c:y val="-7.18749999999999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2,5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1"/>
              <a:srcRect/>
              <a:stretch>
                <a:fillRect r="-45000"/>
              </a:stretch>
            </a:blipFill>
            <a:ln w="57150"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B h="6350"/>
              <a:contourClr>
                <a:srgbClr val="000000"/>
              </a:contourClr>
            </a:sp3d>
          </c:spPr>
          <c:dPt>
            <c:idx val="0"/>
            <c:spPr>
              <a:blipFill dpi="0" rotWithShape="1">
                <a:blip xmlns:r="http://schemas.openxmlformats.org/officeDocument/2006/relationships" r:embed="rId1"/>
                <a:srcRect/>
                <a:stretch>
                  <a:fillRect r="-45000"/>
                </a:stretch>
              </a:blipFill>
              <a:ln w="57150"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B h="6350"/>
                <a:contourClr>
                  <a:srgbClr val="000000"/>
                </a:contourClr>
              </a:sp3d>
            </c:spPr>
            <c:pictureOptions>
              <c:pictureFormat val="stretch"/>
            </c:pictureOptions>
          </c:dPt>
          <c:dLbls>
            <c:dLbl>
              <c:idx val="0"/>
              <c:layout>
                <c:manualLayout>
                  <c:x val="3.9583333333333331E-2"/>
                  <c:y val="-8.1250000000000003E-2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ru-RU" dirty="0" smtClean="0"/>
                      <a:t>14,8</a:t>
                    </a:r>
                    <a:endParaRPr lang="en-US" dirty="0"/>
                  </a:p>
                </c:rich>
              </c:tx>
              <c:spPr>
                <a:noFill/>
              </c:spPr>
              <c:showVal val="1"/>
            </c:dLbl>
            <c:spPr>
              <a:noFill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14.8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spPr>
              <a:blipFill>
                <a:blip xmlns:r="http://schemas.openxmlformats.org/officeDocument/2006/relationships" r:embed="rId1"/>
                <a:stretch>
                  <a:fillRect r="-48000"/>
                </a:stretch>
              </a:blipFill>
            </c:spPr>
          </c:dPt>
          <c:dLbls>
            <c:dLbl>
              <c:idx val="0"/>
              <c:layout>
                <c:manualLayout>
                  <c:x val="3.333333333333334E-2"/>
                  <c:y val="-0.05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ru-RU" dirty="0" smtClean="0"/>
                      <a:t>15,2</a:t>
                    </a:r>
                    <a:endParaRPr lang="en-US" dirty="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15.2</c:v>
                </c:pt>
              </c:numCache>
            </c:numRef>
          </c:val>
        </c:ser>
        <c:shape val="cylinder"/>
        <c:axId val="147745408"/>
        <c:axId val="147755392"/>
        <c:axId val="0"/>
      </c:bar3DChart>
      <c:catAx>
        <c:axId val="147745408"/>
        <c:scaling>
          <c:orientation val="minMax"/>
        </c:scaling>
        <c:axPos val="b"/>
        <c:numFmt formatCode="General" sourceLinked="1"/>
        <c:tickLblPos val="nextTo"/>
        <c:crossAx val="147755392"/>
        <c:crosses val="autoZero"/>
        <c:auto val="1"/>
        <c:lblAlgn val="ctr"/>
        <c:lblOffset val="100"/>
      </c:catAx>
      <c:valAx>
        <c:axId val="147755392"/>
        <c:scaling>
          <c:orientation val="minMax"/>
        </c:scaling>
        <c:axPos val="l"/>
        <c:majorGridlines>
          <c:spPr>
            <a:ln>
              <a:solidFill>
                <a:schemeClr val="accent6">
                  <a:lumMod val="50000"/>
                </a:schemeClr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100" i="1"/>
            </a:pPr>
            <a:endParaRPr lang="ru-RU"/>
          </a:p>
        </c:txPr>
        <c:crossAx val="1477454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 r="-45000"/>
              </a:stretch>
            </a:blipFill>
            <a:ln w="60325">
              <a:solidFill>
                <a:srgbClr val="FF33CC"/>
              </a:solidFill>
            </a:ln>
            <a:scene3d>
              <a:camera prst="orthographicFront"/>
              <a:lightRig rig="threePt" dir="t"/>
            </a:scene3d>
            <a:sp3d>
              <a:bevelB h="6350"/>
              <a:contourClr>
                <a:srgbClr val="000000"/>
              </a:contourClr>
            </a:sp3d>
          </c:spPr>
          <c:dPt>
            <c:idx val="0"/>
            <c:spPr>
              <a:blipFill dpi="0" rotWithShape="1">
                <a:blip xmlns:r="http://schemas.openxmlformats.org/officeDocument/2006/relationships" r:embed="rId2"/>
                <a:srcRect/>
                <a:stretch>
                  <a:fillRect r="-29000"/>
                </a:stretch>
              </a:blipFill>
              <a:ln w="60325">
                <a:solidFill>
                  <a:srgbClr val="FF33CC"/>
                </a:solidFill>
              </a:ln>
              <a:scene3d>
                <a:camera prst="orthographicFront"/>
                <a:lightRig rig="threePt" dir="t"/>
              </a:scene3d>
              <a:sp3d>
                <a:bevelB h="6350"/>
                <a:contourClr>
                  <a:srgbClr val="000000"/>
                </a:contourClr>
              </a:sp3d>
            </c:spPr>
            <c:pictureOptions>
              <c:pictureFormat val="stretch"/>
            </c:pictureOptions>
          </c:dPt>
          <c:dLbls>
            <c:dLbl>
              <c:idx val="0"/>
              <c:layout>
                <c:manualLayout>
                  <c:x val="3.333333333333334E-2"/>
                  <c:y val="-5.9375000000000004E-2"/>
                </c:manualLayout>
              </c:layout>
              <c:spPr/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957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3"/>
              <a:srcRect/>
              <a:stretch>
                <a:fillRect l="-2000" r="-33000"/>
              </a:stretch>
            </a:blipFill>
            <a:ln w="60325">
              <a:solidFill>
                <a:srgbClr val="FF33CC"/>
              </a:solidFill>
            </a:ln>
            <a:scene3d>
              <a:camera prst="orthographicFront"/>
              <a:lightRig rig="threePt" dir="t"/>
            </a:scene3d>
            <a:sp3d>
              <a:bevelB h="6350"/>
              <a:contourClr>
                <a:srgbClr val="000000"/>
              </a:contourClr>
            </a:sp3d>
          </c:spPr>
          <c:dPt>
            <c:idx val="0"/>
            <c:spPr>
              <a:blipFill dpi="0" rotWithShape="1">
                <a:blip xmlns:r="http://schemas.openxmlformats.org/officeDocument/2006/relationships" r:embed="rId3"/>
                <a:srcRect/>
                <a:stretch>
                  <a:fillRect l="-2000" r="-55000"/>
                </a:stretch>
              </a:blipFill>
              <a:ln w="60325">
                <a:solidFill>
                  <a:srgbClr val="FF33CC"/>
                </a:solidFill>
              </a:ln>
              <a:scene3d>
                <a:camera prst="orthographicFront"/>
                <a:lightRig rig="threePt" dir="t"/>
              </a:scene3d>
              <a:sp3d>
                <a:bevelB h="6350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3.333333333333334E-2"/>
                  <c:y val="-7.1874999999999981E-2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en-US" dirty="0" smtClean="0"/>
                      <a:t>9</a:t>
                    </a:r>
                    <a:r>
                      <a:rPr lang="ru-RU" dirty="0" smtClean="0"/>
                      <a:t>14</a:t>
                    </a:r>
                    <a:endParaRPr lang="en-US" dirty="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914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4"/>
              <a:srcRect/>
              <a:stretch>
                <a:fillRect r="-35000"/>
              </a:stretch>
            </a:blipFill>
          </c:spPr>
          <c:pictureOptions>
            <c:pictureFormat val="stretch"/>
          </c:pictureOptions>
          <c:dLbls>
            <c:dLbl>
              <c:idx val="0"/>
              <c:layout>
                <c:manualLayout>
                  <c:x val="3.7500000000000006E-2"/>
                  <c:y val="-4.0624999999999988E-2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ru-RU" dirty="0" smtClean="0"/>
                      <a:t>777</a:t>
                    </a:r>
                    <a:endParaRPr lang="en-US" dirty="0"/>
                  </a:p>
                </c:rich>
              </c:tx>
              <c:spPr/>
              <c:showVal val="1"/>
            </c:dLbl>
            <c:delet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777</c:v>
                </c:pt>
              </c:numCache>
            </c:numRef>
          </c:val>
        </c:ser>
        <c:shape val="cylinder"/>
        <c:axId val="171144704"/>
        <c:axId val="171146240"/>
        <c:axId val="0"/>
      </c:bar3DChart>
      <c:catAx>
        <c:axId val="171144704"/>
        <c:scaling>
          <c:orientation val="minMax"/>
        </c:scaling>
        <c:axPos val="b"/>
        <c:numFmt formatCode="General" sourceLinked="1"/>
        <c:tickLblPos val="nextTo"/>
        <c:crossAx val="171146240"/>
        <c:crosses val="autoZero"/>
        <c:auto val="1"/>
        <c:lblAlgn val="ctr"/>
        <c:lblOffset val="100"/>
      </c:catAx>
      <c:valAx>
        <c:axId val="171146240"/>
        <c:scaling>
          <c:orientation val="minMax"/>
          <c:min val="710"/>
        </c:scaling>
        <c:axPos val="l"/>
        <c:majorGridlines>
          <c:spPr>
            <a:ln>
              <a:solidFill>
                <a:srgbClr val="FF00FF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100" i="1"/>
            </a:pPr>
            <a:endParaRPr lang="ru-RU"/>
          </a:p>
        </c:txPr>
        <c:crossAx val="1711447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1"/>
              <a:srcRect/>
              <a:stretch>
                <a:fillRect r="-45000"/>
              </a:stretch>
            </a:blipFill>
            <a:ln w="60325"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B h="6350"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2.9166666666666667E-2"/>
                  <c:y val="-4.409232307521392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52</a:t>
                    </a:r>
                    <a:r>
                      <a:rPr lang="ru-RU" baseline="0" dirty="0" smtClean="0"/>
                      <a:t> 493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52493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1"/>
              <a:srcRect/>
              <a:stretch>
                <a:fillRect r="-45000"/>
              </a:stretch>
            </a:blipFill>
            <a:ln w="57150"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B h="6350"/>
              <a:contourClr>
                <a:srgbClr val="000000"/>
              </a:contourClr>
            </a:sp3d>
          </c:spPr>
          <c:dPt>
            <c:idx val="0"/>
            <c:spPr>
              <a:blipFill dpi="0" rotWithShape="1">
                <a:blip xmlns:r="http://schemas.openxmlformats.org/officeDocument/2006/relationships" r:embed="rId1"/>
                <a:srcRect/>
                <a:stretch>
                  <a:fillRect r="-45000"/>
                </a:stretch>
              </a:blipFill>
              <a:ln w="57150"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B h="6350"/>
                <a:contourClr>
                  <a:srgbClr val="000000"/>
                </a:contourClr>
              </a:sp3d>
            </c:spPr>
            <c:pictureOptions>
              <c:pictureFormat val="stretch"/>
            </c:pictureOptions>
          </c:dPt>
          <c:dLbls>
            <c:dLbl>
              <c:idx val="0"/>
              <c:layout>
                <c:manualLayout>
                  <c:x val="2.9166666666666667E-2"/>
                  <c:y val="-6.2978896442061991E-2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ru-RU" dirty="0" smtClean="0"/>
                      <a:t>53</a:t>
                    </a:r>
                    <a:r>
                      <a:rPr lang="ru-RU" baseline="0" dirty="0" smtClean="0"/>
                      <a:t> 254</a:t>
                    </a:r>
                    <a:endParaRPr lang="en-US" dirty="0"/>
                  </a:p>
                </c:rich>
              </c:tx>
              <c:spPr>
                <a:noFill/>
              </c:spPr>
              <c:showVal val="1"/>
            </c:dLbl>
            <c:spPr>
              <a:noFill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53254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spPr>
              <a:blipFill>
                <a:blip xmlns:r="http://schemas.openxmlformats.org/officeDocument/2006/relationships" r:embed="rId1"/>
                <a:stretch>
                  <a:fillRect r="-48000"/>
                </a:stretch>
              </a:blipFill>
            </c:spPr>
          </c:dPt>
          <c:dLbls>
            <c:dLbl>
              <c:idx val="0"/>
              <c:layout>
                <c:manualLayout>
                  <c:x val="3.3333333333333409E-2"/>
                  <c:y val="-4.329330708661417E-2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ru-RU" dirty="0" smtClean="0"/>
                      <a:t>56 524</a:t>
                    </a:r>
                    <a:r>
                      <a:rPr lang="ru-RU" baseline="0" dirty="0" smtClean="0"/>
                      <a:t> </a:t>
                    </a:r>
                    <a:endParaRPr lang="en-US" dirty="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56524</c:v>
                </c:pt>
              </c:numCache>
            </c:numRef>
          </c:val>
        </c:ser>
        <c:shape val="cylinder"/>
        <c:axId val="171249664"/>
        <c:axId val="171251200"/>
        <c:axId val="0"/>
      </c:bar3DChart>
      <c:catAx>
        <c:axId val="171249664"/>
        <c:scaling>
          <c:orientation val="minMax"/>
        </c:scaling>
        <c:axPos val="b"/>
        <c:numFmt formatCode="General" sourceLinked="1"/>
        <c:tickLblPos val="nextTo"/>
        <c:crossAx val="171251200"/>
        <c:crosses val="autoZero"/>
        <c:auto val="1"/>
        <c:lblAlgn val="ctr"/>
        <c:lblOffset val="100"/>
      </c:catAx>
      <c:valAx>
        <c:axId val="171251200"/>
        <c:scaling>
          <c:orientation val="minMax"/>
          <c:max val="55000"/>
          <c:min val="45700"/>
        </c:scaling>
        <c:axPos val="l"/>
        <c:majorGridlines>
          <c:spPr>
            <a:ln>
              <a:solidFill>
                <a:schemeClr val="accent6">
                  <a:lumMod val="50000"/>
                </a:schemeClr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100" i="1"/>
            </a:pPr>
            <a:endParaRPr lang="ru-RU"/>
          </a:p>
        </c:txPr>
        <c:crossAx val="1712496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2103300691457563"/>
          <c:y val="4.8615527393508003E-2"/>
          <c:w val="0.53267467635871335"/>
          <c:h val="0.7632269786115729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gradFill>
              <a:gsLst>
                <a:gs pos="0">
                  <a:srgbClr val="3399FF"/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-2.7946630268594515E-3"/>
                  <c:y val="-1.1440569103432977E-2"/>
                </c:manualLayout>
              </c:layout>
              <c:showVal val="1"/>
              <c:separator>; </c:separator>
            </c:dLbl>
            <c:dLbl>
              <c:idx val="1"/>
              <c:layout>
                <c:manualLayout>
                  <c:x val="-2.1575645034149667E-3"/>
                  <c:y val="-2.3131761401510968E-2"/>
                </c:manualLayout>
              </c:layout>
              <c:showVal val="1"/>
              <c:separator>; </c:separator>
            </c:dLbl>
            <c:dLbl>
              <c:idx val="2"/>
              <c:layout>
                <c:manualLayout>
                  <c:x val="1.5348823675676265E-3"/>
                  <c:y val="-3.1482613042995232E-2"/>
                </c:manualLayout>
              </c:layout>
              <c:showVal val="1"/>
              <c:separator>; </c:separator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  <c:separator>; </c:separator>
          </c:dLbls>
          <c:cat>
            <c:strRef>
              <c:f>Лист1!$A$2:$A$4</c:f>
              <c:strCache>
                <c:ptCount val="3"/>
                <c:pt idx="0">
                  <c:v>доходы от услуг</c:v>
                </c:pt>
                <c:pt idx="1">
                  <c:v>собираемость платежей</c:v>
                </c:pt>
                <c:pt idx="2">
                  <c:v>коммерческие потери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 formatCode="General">
                  <c:v>1.4319999999999968</c:v>
                </c:pt>
                <c:pt idx="1">
                  <c:v>1.04</c:v>
                </c:pt>
                <c:pt idx="2">
                  <c:v>0.16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2.7367594076848589E-2"/>
                  <c:y val="-1.2359303827352517E-2"/>
                </c:manualLayout>
              </c:layout>
              <c:showVal val="1"/>
            </c:dLbl>
            <c:dLbl>
              <c:idx val="1"/>
              <c:layout>
                <c:manualLayout>
                  <c:x val="1.3683824402652591E-2"/>
                  <c:y val="-2.4050358041025791E-2"/>
                </c:manualLayout>
              </c:layout>
              <c:showVal val="1"/>
            </c:dLbl>
            <c:dLbl>
              <c:idx val="2"/>
              <c:layout>
                <c:manualLayout>
                  <c:x val="1.1613127641902249E-2"/>
                  <c:y val="-1.4864450824908349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доходы от услуг</c:v>
                </c:pt>
                <c:pt idx="1">
                  <c:v>собираемость платежей</c:v>
                </c:pt>
                <c:pt idx="2">
                  <c:v>коммерческие потери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 formatCode="General">
                  <c:v>1.5389999999999984</c:v>
                </c:pt>
                <c:pt idx="1">
                  <c:v>1</c:v>
                </c:pt>
                <c:pt idx="2">
                  <c:v>0.128</c:v>
                </c:pt>
              </c:numCache>
            </c:numRef>
          </c:val>
          <c:shape val="cylinder"/>
        </c:ser>
        <c:shape val="box"/>
        <c:axId val="58993280"/>
        <c:axId val="59019648"/>
        <c:axId val="0"/>
      </c:bar3DChart>
      <c:catAx>
        <c:axId val="589932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59019648"/>
        <c:crosses val="autoZero"/>
        <c:auto val="1"/>
        <c:lblAlgn val="ctr"/>
        <c:lblOffset val="100"/>
      </c:catAx>
      <c:valAx>
        <c:axId val="5901964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600"/>
            </a:pPr>
            <a:endParaRPr lang="ru-RU"/>
          </a:p>
        </c:txPr>
        <c:crossAx val="5899328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spPr>
    <a:solidFill>
      <a:schemeClr val="accent3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0.24806</cdr:x>
      <cdr:y>0.86821</cdr:y>
    </cdr:from>
    <cdr:to>
      <cdr:x>0.49612</cdr:x>
      <cdr:y>0.9568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3528392"/>
          <a:ext cx="1512173" cy="360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800" b="1" dirty="0" smtClean="0">
              <a:latin typeface="Monotype Corsiva" pitchFamily="66" charset="0"/>
            </a:rPr>
            <a:t>2021 год</a:t>
          </a:r>
          <a:endParaRPr lang="ru-RU" sz="1800" b="1" dirty="0">
            <a:latin typeface="Monotype Corsiva" pitchFamily="66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0.24806</cdr:x>
      <cdr:y>0.86821</cdr:y>
    </cdr:from>
    <cdr:to>
      <cdr:x>0.49612</cdr:x>
      <cdr:y>0.9568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3528392"/>
          <a:ext cx="1512173" cy="360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800" b="1" dirty="0" smtClean="0">
              <a:latin typeface="Monotype Corsiva" pitchFamily="66" charset="0"/>
            </a:rPr>
            <a:t>2021 год</a:t>
          </a:r>
          <a:endParaRPr lang="ru-RU" sz="1800" b="1" dirty="0">
            <a:latin typeface="Monotype Corsiva" pitchFamily="66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8BB84-2952-4AD5-8463-CC836EAE03D9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3DE31-7D93-47A9-A6D7-CEB5E9F1F4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8E07-41AE-4D4E-A7D7-0F7AC9496E7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2E3C-DFE5-44D6-B2AF-8D99AC93EC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8E07-41AE-4D4E-A7D7-0F7AC9496E7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2E3C-DFE5-44D6-B2AF-8D99AC93EC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8E07-41AE-4D4E-A7D7-0F7AC9496E7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2E3C-DFE5-44D6-B2AF-8D99AC93EC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b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" y="2355850"/>
            <a:ext cx="7623811" cy="16230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6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5003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55" y="2355850"/>
            <a:ext cx="7690115" cy="1384994"/>
          </a:xfrm>
        </p:spPr>
        <p:txBody>
          <a:bodyPr vert="horz" lIns="0" tIns="0" rIns="0" bIns="0" rtlCol="0"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lang="en-US" sz="6500" b="0" i="1" kern="1200" baseline="0" dirty="0" smtClean="0">
                <a:ln>
                  <a:solidFill>
                    <a:schemeClr val="tx1">
                      <a:alpha val="21000"/>
                    </a:schemeClr>
                  </a:solidFill>
                </a:ln>
                <a:gradFill>
                  <a:gsLst>
                    <a:gs pos="6000">
                      <a:schemeClr val="accent4">
                        <a:lumMod val="75000"/>
                      </a:schemeClr>
                    </a:gs>
                    <a:gs pos="50000">
                      <a:schemeClr val="accent4">
                        <a:lumMod val="50000"/>
                      </a:schemeClr>
                    </a:gs>
                    <a:gs pos="100000">
                      <a:schemeClr val="bg2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outerShdw blurRad="139700" dir="16200000" rotWithShape="0">
                    <a:schemeClr val="tx1">
                      <a:alpha val="34000"/>
                    </a:schemeClr>
                  </a:outerShdw>
                </a:effectLst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8E07-41AE-4D4E-A7D7-0F7AC9496E7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2E3C-DFE5-44D6-B2AF-8D99AC93EC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8E07-41AE-4D4E-A7D7-0F7AC9496E7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2E3C-DFE5-44D6-B2AF-8D99AC93EC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8E07-41AE-4D4E-A7D7-0F7AC9496E7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2E3C-DFE5-44D6-B2AF-8D99AC93EC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8E07-41AE-4D4E-A7D7-0F7AC9496E7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2E3C-DFE5-44D6-B2AF-8D99AC93EC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8E07-41AE-4D4E-A7D7-0F7AC9496E7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2E3C-DFE5-44D6-B2AF-8D99AC93EC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8E07-41AE-4D4E-A7D7-0F7AC9496E7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2E3C-DFE5-44D6-B2AF-8D99AC93EC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8E07-41AE-4D4E-A7D7-0F7AC9496E7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2E3C-DFE5-44D6-B2AF-8D99AC93EC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8E07-41AE-4D4E-A7D7-0F7AC9496E7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2E3C-DFE5-44D6-B2AF-8D99AC93EC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68E07-41AE-4D4E-A7D7-0F7AC9496E7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02E3C-DFE5-44D6-B2AF-8D99AC93EC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e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Malorossiyanova_O_L\Downloads\&#1055;&#1091;&#1097;&#1080;&#1085;&#1086;%20(&#1057;&#1077;&#1088;&#1087;&#1091;&#1093;&#1086;&#1074;)" TargetMode="External"/><Relationship Id="rId3" Type="http://schemas.openxmlformats.org/officeDocument/2006/relationships/hyperlink" Target="file:///C:\Users\Malorossiyanova_O_L\Downloads\&#1069;&#1083;&#1077;&#1082;&#1090;&#1088;&#1086;&#1075;&#1086;&#1088;&#1089;&#1082;%20(&#1055;&#1072;&#1074;&#1083;&#1086;&#1074;&#1089;&#1082;&#1080;&#1081;%20&#1055;&#1086;&#1089;&#1072;&#1076;)" TargetMode="External"/><Relationship Id="rId7" Type="http://schemas.openxmlformats.org/officeDocument/2006/relationships/hyperlink" Target="file:///C:\Users\Malorossiyanova_O_L\Downloads\&#1055;&#1072;&#1074;&#1083;&#1086;&#1074;&#1089;&#1082;&#1080;&#1081;%20&#1055;&#1086;&#1089;&#1072;&#1076;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C:\Users\Malorossiyanova_O_L\Downloads\&#1053;&#1072;&#1088;&#1086;-&#1060;&#1086;&#1084;&#1080;&#1085;&#1089;&#1082;&#1080;&#1081;" TargetMode="External"/><Relationship Id="rId5" Type="http://schemas.openxmlformats.org/officeDocument/2006/relationships/hyperlink" Target="file:///C:\Users\Malorossiyanova_O_L\Downloads\&#1057;&#1077;&#1088;&#1075;&#1080;&#1077;&#1074;&#1086;-&#1055;&#1086;&#1089;&#1072;&#1076;&#1089;&#1082;&#1080;&#1081;" TargetMode="External"/><Relationship Id="rId4" Type="http://schemas.openxmlformats.org/officeDocument/2006/relationships/hyperlink" Target="file:///C:\Users\Malorossiyanova_O_L\Downloads\&#1047;&#1040;&#1058;&#1054;%20&#1052;&#1086;&#1083;&#1086;&#1076;&#1077;&#1078;&#1085;&#1099;&#1081;" TargetMode="External"/><Relationship Id="rId9" Type="http://schemas.openxmlformats.org/officeDocument/2006/relationships/hyperlink" Target="file:///C:\Users\Malorossiyanova_O_L\Downloads\&#1051;&#1086;&#1089;&#1080;&#1085;&#1086;-&#1055;&#1077;&#1090;&#1088;&#1086;&#1074;&#1089;&#1082;&#1080;&#1081;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Malorossiyanova_O_L\Downloads\&#1047;&#1040;&#1058;&#1054;%20&#1050;&#1088;&#1072;&#1089;&#1085;&#1086;&#1079;&#1085;&#1072;&#1084;&#1077;&#1085;&#1089;&#1082;" TargetMode="External"/><Relationship Id="rId13" Type="http://schemas.openxmlformats.org/officeDocument/2006/relationships/hyperlink" Target="file:///C:\Users\Malorossiyanova_O_L\Downloads\&#1055;&#1088;&#1086;&#1090;&#1074;&#1080;&#1085;&#1086;%20(&#1057;&#1077;&#1088;&#1087;&#1091;&#1093;&#1086;&#1074;)" TargetMode="External"/><Relationship Id="rId3" Type="http://schemas.openxmlformats.org/officeDocument/2006/relationships/hyperlink" Target="file:///C:\Users\Malorossiyanova_O_L\Downloads\&#1057;&#1077;&#1088;&#1075;&#1080;&#1077;&#1074;&#1086;-&#1055;&#1086;&#1089;&#1072;&#1076;&#1089;&#1082;&#1080;&#1081;" TargetMode="External"/><Relationship Id="rId7" Type="http://schemas.openxmlformats.org/officeDocument/2006/relationships/hyperlink" Target="file:///C:\Users\Malorossiyanova_O_L\Downloads\&#1057;&#1077;&#1088;&#1077;&#1073;&#1088;&#1103;&#1085;&#1099;&#1077;%20&#1055;&#1088;&#1091;&#1076;&#1099;" TargetMode="External"/><Relationship Id="rId12" Type="http://schemas.openxmlformats.org/officeDocument/2006/relationships/hyperlink" Target="file:///C:\Users\Malorossiyanova_O_L\Downloads\&#1047;&#1040;&#1058;&#1054;%20&#1042;&#1083;&#1072;&#1089;&#1080;&#1093;&#1072;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C:\Users\Malorossiyanova_O_L\Downloads\&#1055;&#1072;&#1074;&#1083;&#1086;&#1074;&#1089;&#1082;&#1080;&#1081;%20&#1055;&#1086;&#1089;&#1072;&#1076;" TargetMode="External"/><Relationship Id="rId11" Type="http://schemas.openxmlformats.org/officeDocument/2006/relationships/hyperlink" Target="file:///C:\Users\Malorossiyanova_O_L\Downloads\&#1047;&#1040;&#1058;&#1054;%20&#1047;&#1074;&#1077;&#1079;&#1076;&#1085;&#1099;&#1081;%20&#1043;&#1086;&#1088;&#1086;&#1076;&#1086;&#1082;" TargetMode="External"/><Relationship Id="rId5" Type="http://schemas.openxmlformats.org/officeDocument/2006/relationships/hyperlink" Target="file:///C:\Users\Malorossiyanova_O_L\Downloads\&#1053;&#1072;&#1088;&#1086;-&#1060;&#1086;&#1084;&#1080;&#1085;&#1089;&#1082;&#1080;&#1081;" TargetMode="External"/><Relationship Id="rId10" Type="http://schemas.openxmlformats.org/officeDocument/2006/relationships/hyperlink" Target="file:///C:\Users\Malorossiyanova_O_L\Downloads\&#1069;&#1083;&#1077;&#1082;&#1090;&#1088;&#1086;&#1075;&#1086;&#1088;&#1089;&#1082;%20(&#1055;&#1072;&#1074;&#1083;&#1086;&#1074;&#1089;&#1082;&#1080;&#1081;%20&#1055;&#1086;&#1089;&#1072;&#1076;)" TargetMode="External"/><Relationship Id="rId4" Type="http://schemas.openxmlformats.org/officeDocument/2006/relationships/hyperlink" Target="file:///C:\Users\Malorossiyanova_O_L\Downloads\&#1054;&#1088;&#1077;&#1093;&#1086;&#1074;&#1086;-&#1047;&#1091;&#1077;&#1074;&#1089;&#1082;&#1080;&#1081;" TargetMode="External"/><Relationship Id="rId9" Type="http://schemas.openxmlformats.org/officeDocument/2006/relationships/hyperlink" Target="file:///C:\Users\Malorossiyanova_O_L\Downloads\&#1051;&#1086;&#1089;&#1080;&#1085;&#1086;-&#1055;&#1077;&#1090;&#1088;&#1086;&#1074;&#1089;&#1082;&#1080;&#1081;" TargetMode="External"/><Relationship Id="rId14" Type="http://schemas.openxmlformats.org/officeDocument/2006/relationships/hyperlink" Target="file:///C:\Users\Malorossiyanova_O_L\Downloads\&#1055;&#1091;&#1097;&#1080;&#1085;&#1086;%20(&#1057;&#1077;&#1088;&#1087;&#1091;&#1093;&#1086;&#1074;)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moscow-airports.com/wp-content/uploads/2021/03/chto-takoe-bajkalskij-dzen-yavlenie-kogda-kamni-slovno-paryat-nad-vodoj2.jpg"/>
          <p:cNvPicPr>
            <a:picLocks noChangeAspect="1" noChangeArrowheads="1"/>
          </p:cNvPicPr>
          <p:nvPr/>
        </p:nvPicPr>
        <p:blipFill>
          <a:blip r:embed="rId2" cstate="print"/>
          <a:srcRect l="12425" r="2178"/>
          <a:stretch>
            <a:fillRect/>
          </a:stretch>
        </p:blipFill>
        <p:spPr bwMode="auto">
          <a:xfrm>
            <a:off x="179512" y="171548"/>
            <a:ext cx="8787919" cy="5993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95536" y="476672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</a:pPr>
            <a:r>
              <a:rPr lang="ru-RU" sz="4800" b="1" i="1" spc="300" dirty="0" smtClean="0">
                <a:solidFill>
                  <a:srgbClr val="00206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Итоги работы</a:t>
            </a:r>
          </a:p>
          <a:p>
            <a:pPr lvl="0" algn="ctr">
              <a:spcBef>
                <a:spcPts val="0"/>
              </a:spcBef>
            </a:pPr>
            <a:r>
              <a:rPr lang="ru-RU" sz="4800" b="1" i="1" spc="300" dirty="0" smtClean="0">
                <a:solidFill>
                  <a:srgbClr val="00206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МУП Водоканал </a:t>
            </a:r>
          </a:p>
          <a:p>
            <a:pPr lvl="0" algn="ctr">
              <a:spcBef>
                <a:spcPts val="0"/>
              </a:spcBef>
            </a:pPr>
            <a:r>
              <a:rPr lang="ru-RU" sz="4800" b="1" i="1" spc="300" dirty="0" smtClean="0">
                <a:solidFill>
                  <a:srgbClr val="00206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г.Подольск за 2023 год</a:t>
            </a:r>
          </a:p>
        </p:txBody>
      </p:sp>
      <p:pic>
        <p:nvPicPr>
          <p:cNvPr id="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0"/>
          <a:ext cx="8568952" cy="119675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119675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Проектирование и строительство блока водоподготовки на территории НС «Лучинское» Q=1000 м3/сут по адресу: Г.о. Подольск, вблизи д. Лучинское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050" name="Picture 2" descr="C:\Users\Malorossiyanova_O_L\Desktop\e6322d63-a6b6-413b-9ddc-4fa309b70f22.jpg"/>
          <p:cNvPicPr>
            <a:picLocks noChangeAspect="1" noChangeArrowheads="1"/>
          </p:cNvPicPr>
          <p:nvPr/>
        </p:nvPicPr>
        <p:blipFill>
          <a:blip r:embed="rId4" cstate="print"/>
          <a:srcRect l="1639" r="6557"/>
          <a:stretch>
            <a:fillRect/>
          </a:stretch>
        </p:blipFill>
        <p:spPr bwMode="auto">
          <a:xfrm>
            <a:off x="323528" y="1484784"/>
            <a:ext cx="4032448" cy="3528392"/>
          </a:xfrm>
          <a:prstGeom prst="rect">
            <a:avLst/>
          </a:prstGeom>
          <a:noFill/>
        </p:spPr>
      </p:pic>
      <p:pic>
        <p:nvPicPr>
          <p:cNvPr id="2051" name="Picture 3" descr="C:\Users\Malorossiyanova_O_L\Desktop\c0c6eb9b-b1bf-4065-9c27-fecd65e5145f.jpg"/>
          <p:cNvPicPr>
            <a:picLocks noChangeAspect="1" noChangeArrowheads="1"/>
          </p:cNvPicPr>
          <p:nvPr/>
        </p:nvPicPr>
        <p:blipFill>
          <a:blip r:embed="rId5" cstate="print"/>
          <a:srcRect l="3054"/>
          <a:stretch>
            <a:fillRect/>
          </a:stretch>
        </p:blipFill>
        <p:spPr bwMode="auto">
          <a:xfrm>
            <a:off x="4427984" y="1476164"/>
            <a:ext cx="4572001" cy="3537012"/>
          </a:xfrm>
          <a:prstGeom prst="rect">
            <a:avLst/>
          </a:prstGeom>
          <a:noFill/>
        </p:spPr>
      </p:pic>
      <p:sp>
        <p:nvSpPr>
          <p:cNvPr id="9" name="Блок-схема: перфолента 8"/>
          <p:cNvSpPr/>
          <p:nvPr/>
        </p:nvSpPr>
        <p:spPr>
          <a:xfrm rot="20442485">
            <a:off x="1682485" y="5187323"/>
            <a:ext cx="1152128" cy="576064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было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 rot="20735265">
            <a:off x="6361582" y="5155320"/>
            <a:ext cx="1224136" cy="648072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стало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0"/>
          <a:ext cx="856895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Проектирование и строительство блока водоподготовки на территории НС «Лучинское» Q=1000 м3/сут по адресу: Г.о. Подольск, вблизи д. Лучинское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2" name="Рисунок 11" descr="photo_2023-08-23_14-25-02.jpg"/>
          <p:cNvPicPr>
            <a:picLocks noChangeAspect="1"/>
          </p:cNvPicPr>
          <p:nvPr/>
        </p:nvPicPr>
        <p:blipFill>
          <a:blip r:embed="rId4" cstate="print"/>
          <a:srcRect t="10187" b="20201"/>
          <a:stretch>
            <a:fillRect/>
          </a:stretch>
        </p:blipFill>
        <p:spPr>
          <a:xfrm flipH="1">
            <a:off x="5364088" y="3645024"/>
            <a:ext cx="3180849" cy="29523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Рисунок 12" descr="photo_2023-08-23_14-25-16.jpg"/>
          <p:cNvPicPr>
            <a:picLocks noChangeAspect="1"/>
          </p:cNvPicPr>
          <p:nvPr/>
        </p:nvPicPr>
        <p:blipFill>
          <a:blip r:embed="rId5" cstate="print"/>
          <a:srcRect t="10176" b="20201"/>
          <a:stretch>
            <a:fillRect/>
          </a:stretch>
        </p:blipFill>
        <p:spPr>
          <a:xfrm flipH="1">
            <a:off x="899592" y="3573016"/>
            <a:ext cx="3184326" cy="2956028"/>
          </a:xfrm>
          <a:prstGeom prst="rect">
            <a:avLst/>
          </a:prstGeom>
        </p:spPr>
      </p:pic>
      <p:pic>
        <p:nvPicPr>
          <p:cNvPr id="14" name="Рисунок 13" descr="photo_2023-08-23_15-10-23.jpg"/>
          <p:cNvPicPr>
            <a:picLocks noChangeAspect="1"/>
          </p:cNvPicPr>
          <p:nvPr/>
        </p:nvPicPr>
        <p:blipFill>
          <a:blip r:embed="rId6" cstate="print"/>
          <a:srcRect t="11207" b="33851"/>
          <a:stretch>
            <a:fillRect/>
          </a:stretch>
        </p:blipFill>
        <p:spPr>
          <a:xfrm flipH="1">
            <a:off x="4860032" y="764704"/>
            <a:ext cx="2847141" cy="2780928"/>
          </a:xfrm>
          <a:prstGeom prst="rect">
            <a:avLst/>
          </a:prstGeom>
        </p:spPr>
      </p:pic>
      <p:pic>
        <p:nvPicPr>
          <p:cNvPr id="15" name="Рисунок 14" descr="photo_2023-08-23_15-10-32.jpg"/>
          <p:cNvPicPr>
            <a:picLocks noChangeAspect="1"/>
          </p:cNvPicPr>
          <p:nvPr/>
        </p:nvPicPr>
        <p:blipFill>
          <a:blip r:embed="rId7" cstate="print"/>
          <a:srcRect t="19609" b="26927"/>
          <a:stretch>
            <a:fillRect/>
          </a:stretch>
        </p:blipFill>
        <p:spPr>
          <a:xfrm flipH="1">
            <a:off x="1619672" y="742287"/>
            <a:ext cx="2902537" cy="27587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188640"/>
          <a:ext cx="8568952" cy="360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ВНС по ул. Товарная, производительность 20 000,0 м3/сутки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pic>
        <p:nvPicPr>
          <p:cNvPr id="10" name="Рисунок 9" descr="9d38f9e0-2241-49c4-9325-fb2aaedd2c4b.jpg"/>
          <p:cNvPicPr>
            <a:picLocks noChangeAspect="1"/>
          </p:cNvPicPr>
          <p:nvPr/>
        </p:nvPicPr>
        <p:blipFill>
          <a:blip r:embed="rId4" cstate="print"/>
          <a:srcRect t="9388" b="13161"/>
          <a:stretch>
            <a:fillRect/>
          </a:stretch>
        </p:blipFill>
        <p:spPr>
          <a:xfrm>
            <a:off x="539552" y="548680"/>
            <a:ext cx="4104456" cy="2376264"/>
          </a:xfrm>
          <a:prstGeom prst="rect">
            <a:avLst/>
          </a:prstGeom>
        </p:spPr>
      </p:pic>
      <p:pic>
        <p:nvPicPr>
          <p:cNvPr id="11" name="Рисунок 10" descr="УРОВ фильр зал вытяжной (4).JPG"/>
          <p:cNvPicPr>
            <a:picLocks noChangeAspect="1"/>
          </p:cNvPicPr>
          <p:nvPr/>
        </p:nvPicPr>
        <p:blipFill>
          <a:blip r:embed="rId5" cstate="print"/>
          <a:srcRect t="30050" b="25850"/>
          <a:stretch>
            <a:fillRect/>
          </a:stretch>
        </p:blipFill>
        <p:spPr>
          <a:xfrm>
            <a:off x="4860033" y="692696"/>
            <a:ext cx="648072" cy="508081"/>
          </a:xfrm>
          <a:prstGeom prst="rect">
            <a:avLst/>
          </a:prstGeom>
        </p:spPr>
      </p:pic>
      <p:pic>
        <p:nvPicPr>
          <p:cNvPr id="12" name="Рисунок 11" descr="photo_2023-08-23_14-36-24.jpg"/>
          <p:cNvPicPr>
            <a:picLocks noChangeAspect="1"/>
          </p:cNvPicPr>
          <p:nvPr/>
        </p:nvPicPr>
        <p:blipFill>
          <a:blip r:embed="rId6" cstate="print"/>
          <a:srcRect t="10801" r="39762" b="29000"/>
          <a:stretch>
            <a:fillRect/>
          </a:stretch>
        </p:blipFill>
        <p:spPr>
          <a:xfrm>
            <a:off x="4788024" y="620688"/>
            <a:ext cx="3970958" cy="2592288"/>
          </a:xfrm>
          <a:prstGeom prst="rect">
            <a:avLst/>
          </a:prstGeom>
        </p:spPr>
      </p:pic>
      <p:pic>
        <p:nvPicPr>
          <p:cNvPr id="13" name="Рисунок 12" descr="Монтаж анитиванд.шкафа автоматики.jpg"/>
          <p:cNvPicPr>
            <a:picLocks noChangeAspect="1"/>
          </p:cNvPicPr>
          <p:nvPr/>
        </p:nvPicPr>
        <p:blipFill>
          <a:blip r:embed="rId7" cstate="print"/>
          <a:srcRect l="19200" t="32746" r="47168" b="51050"/>
          <a:stretch>
            <a:fillRect/>
          </a:stretch>
        </p:blipFill>
        <p:spPr>
          <a:xfrm>
            <a:off x="4716016" y="3573016"/>
            <a:ext cx="4259339" cy="2736304"/>
          </a:xfrm>
          <a:prstGeom prst="rect">
            <a:avLst/>
          </a:prstGeom>
        </p:spPr>
      </p:pic>
      <p:pic>
        <p:nvPicPr>
          <p:cNvPr id="14" name="Рисунок 13" descr="m3m6phXHWUM.jpg"/>
          <p:cNvPicPr>
            <a:picLocks noChangeAspect="1"/>
          </p:cNvPicPr>
          <p:nvPr/>
        </p:nvPicPr>
        <p:blipFill>
          <a:blip r:embed="rId8" cstate="print"/>
          <a:srcRect t="16976" b="44751"/>
          <a:stretch>
            <a:fillRect/>
          </a:stretch>
        </p:blipFill>
        <p:spPr>
          <a:xfrm>
            <a:off x="755576" y="2996952"/>
            <a:ext cx="3821020" cy="31683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9"/>
          <a:ext cx="8568952" cy="360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ВНС по ул. Товарная, производительность 20 000,0 м3/сутки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pic>
        <p:nvPicPr>
          <p:cNvPr id="12" name="Рисунок 11" descr="IMG_5113.JPG"/>
          <p:cNvPicPr>
            <a:picLocks noChangeAspect="1"/>
          </p:cNvPicPr>
          <p:nvPr/>
        </p:nvPicPr>
        <p:blipFill>
          <a:blip r:embed="rId4" cstate="print"/>
          <a:srcRect l="3538" t="4851" r="5901" b="14300"/>
          <a:stretch>
            <a:fillRect/>
          </a:stretch>
        </p:blipFill>
        <p:spPr>
          <a:xfrm rot="5400000">
            <a:off x="-497201" y="1657441"/>
            <a:ext cx="5403406" cy="3617932"/>
          </a:xfrm>
          <a:prstGeom prst="rect">
            <a:avLst/>
          </a:prstGeom>
        </p:spPr>
      </p:pic>
      <p:pic>
        <p:nvPicPr>
          <p:cNvPr id="15" name="Рисунок 14" descr="photo_2023-08-23_15-01-46.jpg"/>
          <p:cNvPicPr>
            <a:picLocks noChangeAspect="1"/>
          </p:cNvPicPr>
          <p:nvPr/>
        </p:nvPicPr>
        <p:blipFill>
          <a:blip r:embed="rId5" cstate="print"/>
          <a:srcRect l="31800" t="14301" r="3801" b="23314"/>
          <a:stretch>
            <a:fillRect/>
          </a:stretch>
        </p:blipFill>
        <p:spPr>
          <a:xfrm>
            <a:off x="4211960" y="764704"/>
            <a:ext cx="4181186" cy="5400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9"/>
          <a:ext cx="8568952" cy="360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ВНС по ул. Товарная, производительность 20 000,0 м3/сутки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0" name="Рисунок 9" descr="IMG_6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844824"/>
            <a:ext cx="4379979" cy="3284984"/>
          </a:xfrm>
          <a:prstGeom prst="rect">
            <a:avLst/>
          </a:prstGeom>
        </p:spPr>
      </p:pic>
      <p:pic>
        <p:nvPicPr>
          <p:cNvPr id="12290" name="Picture 2" descr="C:\Users\Popelisheva_I_S\Desktop\ФОТО ОБЪЕКТОВ\ТОВАРНАЯ\Товарная Фильтровальный зал 2023\IMG-20231109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92696"/>
            <a:ext cx="8415422" cy="544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9"/>
          <a:ext cx="8568952" cy="360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ВНС по ул. Товарная, производительность 20 000,0 м3/сутки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1" name="Picture 6" descr="C:\Users\User847754\Desktop\msg190809065-90435.jpg"/>
          <p:cNvPicPr>
            <a:picLocks noChangeAspect="1" noChangeArrowheads="1"/>
          </p:cNvPicPr>
          <p:nvPr/>
        </p:nvPicPr>
        <p:blipFill>
          <a:blip r:embed="rId3" cstate="print"/>
          <a:srcRect l="17940" t="23256" r="16279" b="11628"/>
          <a:stretch>
            <a:fillRect/>
          </a:stretch>
        </p:blipFill>
        <p:spPr bwMode="auto">
          <a:xfrm>
            <a:off x="6156176" y="836712"/>
            <a:ext cx="271573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8" descr="C:\Users\User847754\Desktop\msg190809065-90436.jpg"/>
          <p:cNvPicPr>
            <a:picLocks noChangeAspect="1" noChangeArrowheads="1"/>
          </p:cNvPicPr>
          <p:nvPr/>
        </p:nvPicPr>
        <p:blipFill>
          <a:blip r:embed="rId4" cstate="print"/>
          <a:srcRect l="6983" r="6897"/>
          <a:stretch>
            <a:fillRect/>
          </a:stretch>
        </p:blipFill>
        <p:spPr bwMode="auto">
          <a:xfrm>
            <a:off x="6228184" y="3106965"/>
            <a:ext cx="2664296" cy="232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pic>
        <p:nvPicPr>
          <p:cNvPr id="14" name="Рисунок 13" descr="фото красивый фасад Товарная.JPG"/>
          <p:cNvPicPr>
            <a:picLocks noChangeAspect="1"/>
          </p:cNvPicPr>
          <p:nvPr/>
        </p:nvPicPr>
        <p:blipFill>
          <a:blip r:embed="rId6" cstate="print"/>
          <a:srcRect l="25588" t="25961" r="32675" b="6092"/>
          <a:stretch>
            <a:fillRect/>
          </a:stretch>
        </p:blipFill>
        <p:spPr>
          <a:xfrm rot="5400000">
            <a:off x="844866" y="243365"/>
            <a:ext cx="4717963" cy="57606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8"/>
          <a:ext cx="856895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насосной станции обезжелезивания по ул. Правды с устройством насосной станции второго подъема производительностью 2000 м3/сут, организация зоны водоснабжения вдоль ул. Правды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Рисунок 6" descr="IMG_6887.JPG"/>
          <p:cNvPicPr>
            <a:picLocks noChangeAspect="1"/>
          </p:cNvPicPr>
          <p:nvPr/>
        </p:nvPicPr>
        <p:blipFill>
          <a:blip r:embed="rId4" cstate="print"/>
          <a:srcRect l="38975" r="16781"/>
          <a:stretch>
            <a:fillRect/>
          </a:stretch>
        </p:blipFill>
        <p:spPr>
          <a:xfrm rot="5400000">
            <a:off x="5945923" y="3207205"/>
            <a:ext cx="2088232" cy="3539935"/>
          </a:xfrm>
          <a:prstGeom prst="rect">
            <a:avLst/>
          </a:prstGeom>
        </p:spPr>
      </p:pic>
      <p:pic>
        <p:nvPicPr>
          <p:cNvPr id="6" name="Рисунок 5" descr="фасад насосной ул. Правды.JPG"/>
          <p:cNvPicPr>
            <a:picLocks noChangeAspect="1"/>
          </p:cNvPicPr>
          <p:nvPr/>
        </p:nvPicPr>
        <p:blipFill>
          <a:blip r:embed="rId5" cstate="print"/>
          <a:srcRect l="28738" r="35038"/>
          <a:stretch>
            <a:fillRect/>
          </a:stretch>
        </p:blipFill>
        <p:spPr>
          <a:xfrm rot="5400000">
            <a:off x="1919460" y="-327172"/>
            <a:ext cx="2712792" cy="5616624"/>
          </a:xfrm>
          <a:prstGeom prst="rect">
            <a:avLst/>
          </a:prstGeom>
        </p:spPr>
      </p:pic>
      <p:pic>
        <p:nvPicPr>
          <p:cNvPr id="8" name="Рисунок 7" descr="photo_2023-08-23_15-26-41.jpg"/>
          <p:cNvPicPr>
            <a:picLocks noChangeAspect="1"/>
          </p:cNvPicPr>
          <p:nvPr/>
        </p:nvPicPr>
        <p:blipFill>
          <a:blip r:embed="rId6" cstate="print"/>
          <a:srcRect t="15344" b="18895"/>
          <a:stretch>
            <a:fillRect/>
          </a:stretch>
        </p:blipFill>
        <p:spPr>
          <a:xfrm>
            <a:off x="683568" y="3861048"/>
            <a:ext cx="4379979" cy="2160240"/>
          </a:xfrm>
          <a:prstGeom prst="rect">
            <a:avLst/>
          </a:prstGeom>
        </p:spPr>
      </p:pic>
      <p:pic>
        <p:nvPicPr>
          <p:cNvPr id="9" name="Рисунок 8" descr="photo_2023-08-23_15-26-52.jpg"/>
          <p:cNvPicPr>
            <a:picLocks noChangeAspect="1"/>
          </p:cNvPicPr>
          <p:nvPr/>
        </p:nvPicPr>
        <p:blipFill>
          <a:blip r:embed="rId7" cstate="print"/>
          <a:srcRect l="14604" t="17451" b="27950"/>
          <a:stretch>
            <a:fillRect/>
          </a:stretch>
        </p:blipFill>
        <p:spPr>
          <a:xfrm>
            <a:off x="6228184" y="1052736"/>
            <a:ext cx="2470705" cy="28083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364" t="6503" r="12212" b="55556"/>
          <a:stretch>
            <a:fillRect/>
          </a:stretch>
        </p:blipFill>
        <p:spPr bwMode="auto">
          <a:xfrm flipH="1">
            <a:off x="4860032" y="2884394"/>
            <a:ext cx="3888432" cy="3147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D:\Лукьянов\ФОТОГРАФИИ\для отчета 17.07.23\ст .об. правды ДГУ\кабель ДГУ\20230711_95633AMByGPSMapCame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13" b="33291"/>
          <a:stretch>
            <a:fillRect/>
          </a:stretch>
        </p:blipFill>
        <p:spPr bwMode="auto">
          <a:xfrm>
            <a:off x="395535" y="692696"/>
            <a:ext cx="4882823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95536" y="0"/>
          <a:ext cx="856895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насосной станции обезжелезивания по ул. Правды</a:t>
                      </a:r>
                      <a:r>
                        <a:rPr lang="en-US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-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 подключение ДГУ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8"/>
          <a:ext cx="856895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объектов электросетевого хозяйства Деснинского ВЗУ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 (замена высоковольтного оборудования, перекладка кабельных линий) 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1745" name="Picture 1" descr="C:\Users\Malorossiyanova_O_L\Desktop\c744af5c-3e7c-4224-abbd-112d4b17d80c.jpg"/>
          <p:cNvPicPr>
            <a:picLocks noChangeAspect="1" noChangeArrowheads="1"/>
          </p:cNvPicPr>
          <p:nvPr/>
        </p:nvPicPr>
        <p:blipFill>
          <a:blip r:embed="rId4" cstate="print"/>
          <a:srcRect l="6498" t="16886" r="4901" b="37264"/>
          <a:stretch>
            <a:fillRect/>
          </a:stretch>
        </p:blipFill>
        <p:spPr bwMode="auto">
          <a:xfrm>
            <a:off x="323528" y="1003611"/>
            <a:ext cx="4536504" cy="5089685"/>
          </a:xfrm>
          <a:prstGeom prst="rect">
            <a:avLst/>
          </a:prstGeom>
          <a:noFill/>
        </p:spPr>
      </p:pic>
      <p:pic>
        <p:nvPicPr>
          <p:cNvPr id="31746" name="Picture 2" descr="C:\Users\Malorossiyanova_O_L\Desktop\e99c59b8-df7f-46ff-9b99-364951fbe6df.jpg"/>
          <p:cNvPicPr>
            <a:picLocks noChangeAspect="1" noChangeArrowheads="1"/>
          </p:cNvPicPr>
          <p:nvPr/>
        </p:nvPicPr>
        <p:blipFill>
          <a:blip r:embed="rId5" cstate="print"/>
          <a:srcRect l="9877" t="12346"/>
          <a:stretch>
            <a:fillRect/>
          </a:stretch>
        </p:blipFill>
        <p:spPr bwMode="auto">
          <a:xfrm>
            <a:off x="4932040" y="980728"/>
            <a:ext cx="3942438" cy="51125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05" b="2222"/>
          <a:stretch>
            <a:fillRect/>
          </a:stretch>
        </p:blipFill>
        <p:spPr bwMode="auto">
          <a:xfrm>
            <a:off x="6228184" y="836712"/>
            <a:ext cx="2664296" cy="516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D:\Лукьянов\ФОТОГРАФИИ\для отчета 17.07.23\144 скв\IMG-20230119-WA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174" t="30506" r="13043" b="1565"/>
          <a:stretch>
            <a:fillRect/>
          </a:stretch>
        </p:blipFill>
        <p:spPr bwMode="auto">
          <a:xfrm flipH="1">
            <a:off x="3203848" y="836712"/>
            <a:ext cx="2952328" cy="513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Лукьянов\ФОТОГРАФИИ\для отчета 17.07.23\145 скв\IMG-20230126-WA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70" t="14940" r="16472" b="11106"/>
          <a:stretch>
            <a:fillRect/>
          </a:stretch>
        </p:blipFill>
        <p:spPr bwMode="auto">
          <a:xfrm>
            <a:off x="323528" y="836712"/>
            <a:ext cx="2808312" cy="5137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Главна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44624"/>
          <a:ext cx="856895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Артезианские скважины Водозаборного узла "Деснинский"     №№144, 145, 132 – 155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 замена систем инженерно-технического обеспечения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55576" y="1340768"/>
            <a:ext cx="7776864" cy="460851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331640" y="1628800"/>
          <a:ext cx="6096000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5486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Доходы, млн. руб.</a:t>
            </a:r>
            <a:endParaRPr lang="ru-RU" sz="2800" i="1" spc="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2132856"/>
            <a:ext cx="10801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" b="1" i="1" dirty="0" smtClean="0">
              <a:solidFill>
                <a:srgbClr val="008000"/>
              </a:solidFill>
              <a:latin typeface="Monotype Corsiva" pitchFamily="66" charset="0"/>
            </a:endParaRPr>
          </a:p>
          <a:p>
            <a:r>
              <a:rPr lang="ru-RU" sz="2000" b="1" i="1" dirty="0" smtClean="0">
                <a:solidFill>
                  <a:srgbClr val="008000"/>
                </a:solidFill>
                <a:latin typeface="Monotype Corsiva" pitchFamily="66" charset="0"/>
              </a:rPr>
              <a:t>+79,0 млн.руб.</a:t>
            </a:r>
            <a:endParaRPr lang="ru-RU" sz="2000" b="1" i="1" dirty="0">
              <a:solidFill>
                <a:srgbClr val="008000"/>
              </a:solidFill>
              <a:latin typeface="Monotype Corsiva" pitchFamily="66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419872" y="2492896"/>
            <a:ext cx="720080" cy="43204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sp>
        <p:nvSpPr>
          <p:cNvPr id="12" name="TextBox 1"/>
          <p:cNvSpPr txBox="1"/>
          <p:nvPr/>
        </p:nvSpPr>
        <p:spPr>
          <a:xfrm>
            <a:off x="3131840" y="5373216"/>
            <a:ext cx="1512168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latin typeface="Monotype Corsiva" pitchFamily="66" charset="0"/>
              </a:rPr>
              <a:t>2021 год</a:t>
            </a:r>
            <a:endParaRPr lang="ru-RU" sz="1800" b="1" dirty="0">
              <a:latin typeface="Monotype Corsiva" pitchFamily="66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4139952" y="5373216"/>
            <a:ext cx="1512168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latin typeface="Monotype Corsiva" pitchFamily="66" charset="0"/>
              </a:rPr>
              <a:t>2022 год</a:t>
            </a:r>
            <a:endParaRPr lang="ru-RU" sz="1800" b="1" dirty="0">
              <a:latin typeface="Monotype Corsiva" pitchFamily="66" charset="0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5220072" y="5373216"/>
            <a:ext cx="1512168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latin typeface="Monotype Corsiva" pitchFamily="66" charset="0"/>
              </a:rPr>
              <a:t>2023 год</a:t>
            </a:r>
            <a:endParaRPr lang="ru-RU" sz="1800" b="1" dirty="0">
              <a:latin typeface="Monotype Corsiva" pitchFamily="66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4355976" y="1916832"/>
            <a:ext cx="792088" cy="43204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51920" y="1412776"/>
            <a:ext cx="10801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" b="1" i="1" dirty="0" smtClean="0">
              <a:solidFill>
                <a:srgbClr val="008000"/>
              </a:solidFill>
              <a:latin typeface="Monotype Corsiva" pitchFamily="66" charset="0"/>
            </a:endParaRPr>
          </a:p>
          <a:p>
            <a:r>
              <a:rPr lang="ru-RU" sz="2000" b="1" i="1" dirty="0" smtClean="0">
                <a:solidFill>
                  <a:srgbClr val="008000"/>
                </a:solidFill>
                <a:latin typeface="Monotype Corsiva" pitchFamily="66" charset="0"/>
              </a:rPr>
              <a:t>+138,0 млн.руб.</a:t>
            </a:r>
            <a:endParaRPr lang="ru-RU" sz="2000" b="1" i="1" dirty="0">
              <a:solidFill>
                <a:srgbClr val="008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Malorossiyanova_O_L\Desktop\872a173e-572d-459c-9442-a66d96792fd0.jpg"/>
          <p:cNvPicPr>
            <a:picLocks noChangeAspect="1" noChangeArrowheads="1"/>
          </p:cNvPicPr>
          <p:nvPr/>
        </p:nvPicPr>
        <p:blipFill>
          <a:blip r:embed="rId2" cstate="print"/>
          <a:srcRect t="16185" r="29042" b="32786"/>
          <a:stretch>
            <a:fillRect/>
          </a:stretch>
        </p:blipFill>
        <p:spPr bwMode="auto">
          <a:xfrm>
            <a:off x="395536" y="692696"/>
            <a:ext cx="4142474" cy="3972025"/>
          </a:xfrm>
          <a:prstGeom prst="rect">
            <a:avLst/>
          </a:prstGeom>
          <a:noFill/>
        </p:spPr>
      </p:pic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3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9"/>
          <a:ext cx="8568952" cy="2533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Водопроводная насосная станция "Школьная"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9" name="Рисунок 8" descr="Фасад хлораторной  Школьная.JPG"/>
          <p:cNvPicPr>
            <a:picLocks noChangeAspect="1"/>
          </p:cNvPicPr>
          <p:nvPr/>
        </p:nvPicPr>
        <p:blipFill>
          <a:blip r:embed="rId5" cstate="print"/>
          <a:srcRect l="4109" t="9070" r="33233" b="7474"/>
          <a:stretch>
            <a:fillRect/>
          </a:stretch>
        </p:blipFill>
        <p:spPr>
          <a:xfrm rot="16200000" flipH="1" flipV="1">
            <a:off x="4353669" y="1199059"/>
            <a:ext cx="4392488" cy="4387873"/>
          </a:xfrm>
          <a:prstGeom prst="rect">
            <a:avLst/>
          </a:prstGeom>
        </p:spPr>
      </p:pic>
      <p:pic>
        <p:nvPicPr>
          <p:cNvPr id="11" name="Рисунок 10" descr="хлораторная было  фасад.JPG"/>
          <p:cNvPicPr>
            <a:picLocks noChangeAspect="1"/>
          </p:cNvPicPr>
          <p:nvPr/>
        </p:nvPicPr>
        <p:blipFill>
          <a:blip r:embed="rId6" cstate="print"/>
          <a:srcRect l="9939" r="21732"/>
          <a:stretch>
            <a:fillRect/>
          </a:stretch>
        </p:blipFill>
        <p:spPr>
          <a:xfrm>
            <a:off x="323528" y="1196752"/>
            <a:ext cx="3960440" cy="4347102"/>
          </a:xfrm>
          <a:prstGeom prst="rect">
            <a:avLst/>
          </a:prstGeom>
        </p:spPr>
      </p:pic>
      <p:sp>
        <p:nvSpPr>
          <p:cNvPr id="10" name="Блок-схема: перфолента 9"/>
          <p:cNvSpPr/>
          <p:nvPr/>
        </p:nvSpPr>
        <p:spPr>
          <a:xfrm rot="21365230">
            <a:off x="1536505" y="5273856"/>
            <a:ext cx="1330264" cy="627528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было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rot="21347548">
            <a:off x="5929534" y="5299337"/>
            <a:ext cx="1224136" cy="648072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стало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opelisheva_I_S\Desktop\Товарная Кровля.jpg"/>
          <p:cNvPicPr>
            <a:picLocks noChangeAspect="1" noChangeArrowheads="1"/>
          </p:cNvPicPr>
          <p:nvPr/>
        </p:nvPicPr>
        <p:blipFill>
          <a:blip r:embed="rId2" cstate="print"/>
          <a:srcRect l="27443" b="30233"/>
          <a:stretch>
            <a:fillRect/>
          </a:stretch>
        </p:blipFill>
        <p:spPr bwMode="auto">
          <a:xfrm>
            <a:off x="683568" y="1772816"/>
            <a:ext cx="319453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3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9"/>
          <a:ext cx="8568952" cy="2533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Водопроводная насосная станция "Школьная"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Рисунок 5" descr="Устройство кровли Школьная над фильтроальным зало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372550" y="1232249"/>
            <a:ext cx="5568619" cy="4176464"/>
          </a:xfrm>
          <a:prstGeom prst="rect">
            <a:avLst/>
          </a:prstGeom>
        </p:spPr>
      </p:pic>
      <p:pic>
        <p:nvPicPr>
          <p:cNvPr id="26625" name="Picture 1" descr="C:\Users\Malorossiyanova_O_L\Desktop\9e0bf333-4983-401c-bae4-0682cf4aaa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500676"/>
            <a:ext cx="4230948" cy="56412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Malorossiyanova_O_L\Desktop\872a173e-572d-459c-9442-a66d96792fd0.jpg"/>
          <p:cNvPicPr>
            <a:picLocks noChangeAspect="1" noChangeArrowheads="1"/>
          </p:cNvPicPr>
          <p:nvPr/>
        </p:nvPicPr>
        <p:blipFill>
          <a:blip r:embed="rId2" cstate="print"/>
          <a:srcRect t="16185" r="29042" b="32786"/>
          <a:stretch>
            <a:fillRect/>
          </a:stretch>
        </p:blipFill>
        <p:spPr bwMode="auto">
          <a:xfrm>
            <a:off x="395536" y="692696"/>
            <a:ext cx="4142474" cy="3972025"/>
          </a:xfrm>
          <a:prstGeom prst="rect">
            <a:avLst/>
          </a:prstGeom>
          <a:noFill/>
        </p:spPr>
      </p:pic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3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9"/>
          <a:ext cx="8568952" cy="2533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Водопроводная насосная станция "Школьная"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9" name="Рисунок 8" descr="1690212201987.jpg"/>
          <p:cNvPicPr>
            <a:picLocks noChangeAspect="1"/>
          </p:cNvPicPr>
          <p:nvPr/>
        </p:nvPicPr>
        <p:blipFill>
          <a:blip r:embed="rId5" cstate="print"/>
          <a:srcRect l="5201" r="11076" b="23750"/>
          <a:stretch>
            <a:fillRect/>
          </a:stretch>
        </p:blipFill>
        <p:spPr>
          <a:xfrm>
            <a:off x="323528" y="541759"/>
            <a:ext cx="4608512" cy="5596161"/>
          </a:xfrm>
          <a:prstGeom prst="rect">
            <a:avLst/>
          </a:prstGeom>
        </p:spPr>
      </p:pic>
      <p:pic>
        <p:nvPicPr>
          <p:cNvPr id="10" name="Рисунок 9" descr="1690348086821.jpg"/>
          <p:cNvPicPr>
            <a:picLocks noChangeAspect="1"/>
          </p:cNvPicPr>
          <p:nvPr/>
        </p:nvPicPr>
        <p:blipFill>
          <a:blip r:embed="rId6" cstate="print"/>
          <a:srcRect l="3253" r="10559"/>
          <a:stretch>
            <a:fillRect/>
          </a:stretch>
        </p:blipFill>
        <p:spPr>
          <a:xfrm>
            <a:off x="5076056" y="620688"/>
            <a:ext cx="3816424" cy="3313354"/>
          </a:xfrm>
          <a:prstGeom prst="rect">
            <a:avLst/>
          </a:prstGeom>
        </p:spPr>
      </p:pic>
      <p:pic>
        <p:nvPicPr>
          <p:cNvPr id="11" name="Рисунок 10" descr="1690348086855.jpg"/>
          <p:cNvPicPr>
            <a:picLocks noChangeAspect="1"/>
          </p:cNvPicPr>
          <p:nvPr/>
        </p:nvPicPr>
        <p:blipFill>
          <a:blip r:embed="rId7" cstate="print"/>
          <a:srcRect t="4851" b="53150"/>
          <a:stretch>
            <a:fillRect/>
          </a:stretch>
        </p:blipFill>
        <p:spPr>
          <a:xfrm>
            <a:off x="5076056" y="4005064"/>
            <a:ext cx="3857625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Malorossiyanova_O_L\Desktop\872a173e-572d-459c-9442-a66d96792fd0.jpg"/>
          <p:cNvPicPr>
            <a:picLocks noChangeAspect="1" noChangeArrowheads="1"/>
          </p:cNvPicPr>
          <p:nvPr/>
        </p:nvPicPr>
        <p:blipFill>
          <a:blip r:embed="rId2" cstate="print"/>
          <a:srcRect t="16185" r="29042" b="32786"/>
          <a:stretch>
            <a:fillRect/>
          </a:stretch>
        </p:blipFill>
        <p:spPr bwMode="auto">
          <a:xfrm>
            <a:off x="395536" y="692696"/>
            <a:ext cx="4142474" cy="3972025"/>
          </a:xfrm>
          <a:prstGeom prst="rect">
            <a:avLst/>
          </a:prstGeom>
          <a:noFill/>
        </p:spPr>
      </p:pic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3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9"/>
          <a:ext cx="8568952" cy="2533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Водопроводная насосная станция "Школьная"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074" name="Picture 2" descr="C:\Users\Malorossiyanova_O_L\Desktop\d58ed637-2e96-4b2c-8461-5b93920027dc.jpg"/>
          <p:cNvPicPr>
            <a:picLocks noChangeAspect="1" noChangeArrowheads="1"/>
          </p:cNvPicPr>
          <p:nvPr/>
        </p:nvPicPr>
        <p:blipFill>
          <a:blip r:embed="rId5" cstate="print"/>
          <a:srcRect l="11941" t="13682" r="2981" b="19676"/>
          <a:stretch>
            <a:fillRect/>
          </a:stretch>
        </p:blipFill>
        <p:spPr bwMode="auto">
          <a:xfrm>
            <a:off x="323528" y="548680"/>
            <a:ext cx="4320480" cy="4512326"/>
          </a:xfrm>
          <a:prstGeom prst="rect">
            <a:avLst/>
          </a:prstGeom>
          <a:noFill/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D6720585-4AE9-F25F-F2FF-4FD083DD4F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473"/>
          <a:stretch>
            <a:fillRect/>
          </a:stretch>
        </p:blipFill>
        <p:spPr>
          <a:xfrm>
            <a:off x="4860032" y="548680"/>
            <a:ext cx="3713821" cy="458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251520" y="188640"/>
          <a:ext cx="8568952" cy="2533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Службой  ВНС  осуществлена промывка   РЧВ</a:t>
                      </a:r>
                      <a:r>
                        <a:rPr lang="ru-RU" sz="1600" b="1" i="1" u="none" strike="noStrike" baseline="0" dirty="0" smtClean="0">
                          <a:solidFill>
                            <a:srgbClr val="261D97"/>
                          </a:solidFill>
                          <a:effectLst/>
                        </a:rPr>
                        <a:t>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 общим объемом 62тыс  500 куб.метров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2" name="Рисунок 11" descr="рчв промывка (1)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539552" y="476672"/>
            <a:ext cx="8064896" cy="6028510"/>
          </a:xfrm>
          <a:prstGeom prst="rect">
            <a:avLst/>
          </a:prstGeom>
        </p:spPr>
      </p:pic>
      <p:pic>
        <p:nvPicPr>
          <p:cNvPr id="6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lorossiyanova_O_L\Desktop\dcae2ebc-1950-4dd4-b7cd-92ab1cf94c64.jpg"/>
          <p:cNvPicPr>
            <a:picLocks noChangeAspect="1" noChangeArrowheads="1"/>
          </p:cNvPicPr>
          <p:nvPr/>
        </p:nvPicPr>
        <p:blipFill>
          <a:blip r:embed="rId2" cstate="print"/>
          <a:srcRect b="26144"/>
          <a:stretch>
            <a:fillRect/>
          </a:stretch>
        </p:blipFill>
        <p:spPr bwMode="auto">
          <a:xfrm>
            <a:off x="6012160" y="692696"/>
            <a:ext cx="2742134" cy="3600400"/>
          </a:xfrm>
          <a:prstGeom prst="rect">
            <a:avLst/>
          </a:prstGeom>
          <a:noFill/>
        </p:spPr>
      </p:pic>
      <p:pic>
        <p:nvPicPr>
          <p:cNvPr id="9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3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251520" y="188640"/>
          <a:ext cx="8568952" cy="2533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Блок</a:t>
                      </a:r>
                      <a:r>
                        <a:rPr lang="ru-RU" sz="1600" b="1" i="1" u="none" strike="noStrike" baseline="0" dirty="0" smtClean="0">
                          <a:solidFill>
                            <a:srgbClr val="261D97"/>
                          </a:solidFill>
                          <a:effectLst/>
                        </a:rPr>
                        <a:t> водоподготовки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ВПНС </a:t>
                      </a:r>
                      <a:r>
                        <a:rPr lang="ru-RU" sz="1600" b="1" i="1" u="none" strike="noStrike" baseline="0" dirty="0" smtClean="0">
                          <a:solidFill>
                            <a:srgbClr val="261D97"/>
                          </a:solidFill>
                          <a:effectLst/>
                        </a:rPr>
                        <a:t>ул.Колхозная</a:t>
                      </a:r>
                      <a:r>
                        <a:rPr lang="ru-RU" sz="1600" b="1" i="1" u="none" strike="noStrike" baseline="0" dirty="0" smtClean="0">
                          <a:solidFill>
                            <a:srgbClr val="261D97"/>
                          </a:solidFill>
                          <a:effectLst/>
                        </a:rPr>
                        <a:t>, ул.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 Тепличная 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026" name="Picture 2" descr="C:\Users\Malorossiyanova_O_L\Desktop\fe9ec3c3-59c4-4197-a248-4b6b2995d28b.jpg"/>
          <p:cNvPicPr>
            <a:picLocks noChangeAspect="1" noChangeArrowheads="1"/>
          </p:cNvPicPr>
          <p:nvPr/>
        </p:nvPicPr>
        <p:blipFill>
          <a:blip r:embed="rId4" cstate="print"/>
          <a:srcRect b="26672"/>
          <a:stretch>
            <a:fillRect/>
          </a:stretch>
        </p:blipFill>
        <p:spPr bwMode="auto">
          <a:xfrm>
            <a:off x="6075388" y="692696"/>
            <a:ext cx="2817092" cy="4536504"/>
          </a:xfrm>
          <a:prstGeom prst="rect">
            <a:avLst/>
          </a:prstGeom>
          <a:noFill/>
        </p:spPr>
      </p:pic>
      <p:pic>
        <p:nvPicPr>
          <p:cNvPr id="1028" name="Picture 4" descr="C:\Users\Malorossiyanova_O_L\Desktop\34e058f6-3999-441b-a699-2712d5170f8a.jpg"/>
          <p:cNvPicPr>
            <a:picLocks noChangeAspect="1" noChangeArrowheads="1"/>
          </p:cNvPicPr>
          <p:nvPr/>
        </p:nvPicPr>
        <p:blipFill>
          <a:blip r:embed="rId5" cstate="print"/>
          <a:srcRect b="26022"/>
          <a:stretch>
            <a:fillRect/>
          </a:stretch>
        </p:blipFill>
        <p:spPr bwMode="auto">
          <a:xfrm>
            <a:off x="3203848" y="692696"/>
            <a:ext cx="2737587" cy="4536504"/>
          </a:xfrm>
          <a:prstGeom prst="rect">
            <a:avLst/>
          </a:prstGeom>
          <a:noFill/>
        </p:spPr>
      </p:pic>
      <p:pic>
        <p:nvPicPr>
          <p:cNvPr id="1029" name="Picture 5" descr="C:\Users\Malorossiyanova_O_L\Desktop\1dc666f7-0512-4946-aa28-faa3d3a180a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92696"/>
            <a:ext cx="2736304" cy="4536504"/>
          </a:xfrm>
          <a:prstGeom prst="rect">
            <a:avLst/>
          </a:prstGeom>
          <a:noFill/>
        </p:spPr>
      </p:pic>
      <p:pic>
        <p:nvPicPr>
          <p:cNvPr id="11" name="Picture 2" descr="Главна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55026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563888" y="3905672"/>
          <a:ext cx="5256584" cy="180784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256584"/>
              </a:tblGrid>
              <a:tr h="168356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Выполнены проектно-изыскательские работы на объекте: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водовода от СНТ "Надежда" до скв. 8 вблизи д. Бережки (1 этап: Д=315 мм, L=782 п.м.; 2 этап: Д=315 мм, L=716 п.м.; 3 этап: Д=315 мм, L=460 п.м.; 4 этап: Д=315 мм, L=207 п.м.)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467544" y="332656"/>
          <a:ext cx="3456384" cy="180784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456384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Получено положительное заключение гос.экспертизы: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магистральных водоводов от ВЗУ Деснинский до дюкера через р. Десна Д=630 мм, L=1032 п.м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8" name="Рисунок 7" descr="Надежда.jpg"/>
          <p:cNvPicPr>
            <a:picLocks noChangeAspect="1"/>
          </p:cNvPicPr>
          <p:nvPr/>
        </p:nvPicPr>
        <p:blipFill>
          <a:blip r:embed="rId4" cstate="print"/>
          <a:srcRect l="5467" t="9051" r="1013" b="17450"/>
          <a:stretch>
            <a:fillRect/>
          </a:stretch>
        </p:blipFill>
        <p:spPr>
          <a:xfrm>
            <a:off x="539552" y="2852936"/>
            <a:ext cx="2880320" cy="3200355"/>
          </a:xfrm>
          <a:prstGeom prst="rect">
            <a:avLst/>
          </a:prstGeom>
          <a:ln w="381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/>
          <a:srcRect l="31300" r="31294" b="2968"/>
          <a:stretch>
            <a:fillRect/>
          </a:stretch>
        </p:blipFill>
        <p:spPr bwMode="auto">
          <a:xfrm>
            <a:off x="3995936" y="332656"/>
            <a:ext cx="2292719" cy="3345432"/>
          </a:xfrm>
          <a:prstGeom prst="rect">
            <a:avLst/>
          </a:prstGeom>
          <a:ln w="381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 cstate="print"/>
          <a:srcRect l="30313" r="30706" b="3101"/>
          <a:stretch>
            <a:fillRect/>
          </a:stretch>
        </p:blipFill>
        <p:spPr bwMode="auto">
          <a:xfrm>
            <a:off x="6444208" y="332656"/>
            <a:ext cx="2376264" cy="3322679"/>
          </a:xfrm>
          <a:prstGeom prst="rect">
            <a:avLst/>
          </a:prstGeom>
          <a:ln w="381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Прямая со стрелкой 11"/>
          <p:cNvCxnSpPr/>
          <p:nvPr/>
        </p:nvCxnSpPr>
        <p:spPr>
          <a:xfrm>
            <a:off x="755576" y="980728"/>
            <a:ext cx="3096344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635896" y="4581128"/>
            <a:ext cx="4896544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611560" y="413395"/>
          <a:ext cx="3456384" cy="22955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456384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Получено положительное заключение гос.экспертизы: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Проектирование и строительство комплекса сооружений водоподготовки для Деснинского водозаборного узла вблизи д. Армазово производительностью 46 000 м3/сут 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43900" t="3934" r="21057" b="11367"/>
          <a:stretch>
            <a:fillRect/>
          </a:stretch>
        </p:blipFill>
        <p:spPr bwMode="auto">
          <a:xfrm>
            <a:off x="4427984" y="234757"/>
            <a:ext cx="4536504" cy="61676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/>
          <a:srcRect l="15744" t="16667" r="38188" b="14300"/>
          <a:stretch>
            <a:fillRect/>
          </a:stretch>
        </p:blipFill>
        <p:spPr bwMode="auto">
          <a:xfrm>
            <a:off x="296687" y="2924944"/>
            <a:ext cx="4059290" cy="34215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188640"/>
          <a:ext cx="8568952" cy="2533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14401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Артезианская скважина №  109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" name="Picture 2" descr="C:\Users\Malorossiyanova_O_L\Desktop\0a1e65a5-8b13-46aa-b8c8-8e8fea5e7b67.jpg"/>
          <p:cNvPicPr>
            <a:picLocks noChangeAspect="1" noChangeArrowheads="1"/>
          </p:cNvPicPr>
          <p:nvPr/>
        </p:nvPicPr>
        <p:blipFill>
          <a:blip r:embed="rId4" cstate="print"/>
          <a:srcRect l="46378" t="29560" r="11425" b="26971"/>
          <a:stretch>
            <a:fillRect/>
          </a:stretch>
        </p:blipFill>
        <p:spPr bwMode="auto">
          <a:xfrm>
            <a:off x="323528" y="453783"/>
            <a:ext cx="3744416" cy="2893013"/>
          </a:xfrm>
          <a:prstGeom prst="rect">
            <a:avLst/>
          </a:prstGeom>
          <a:noFill/>
        </p:spPr>
      </p:pic>
      <p:sp>
        <p:nvSpPr>
          <p:cNvPr id="4100" name="AutoShape 4" descr="blob:https://web.whatsapp.com/b66978b9-f96d-4107-bab4-d8acd1c121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 descr="C:\Users\Malorossiyanova_O_L\Desktop\808b630a-95b8-4b0e-bd93-0315339eb6ad.jpg"/>
          <p:cNvPicPr>
            <a:picLocks noChangeAspect="1" noChangeArrowheads="1"/>
          </p:cNvPicPr>
          <p:nvPr/>
        </p:nvPicPr>
        <p:blipFill>
          <a:blip r:embed="rId5" cstate="print"/>
          <a:srcRect l="6710" t="15909" r="11472" b="11364"/>
          <a:stretch>
            <a:fillRect/>
          </a:stretch>
        </p:blipFill>
        <p:spPr bwMode="auto">
          <a:xfrm>
            <a:off x="3563888" y="2660915"/>
            <a:ext cx="5364596" cy="3576397"/>
          </a:xfrm>
          <a:prstGeom prst="rect">
            <a:avLst/>
          </a:prstGeom>
          <a:noFill/>
        </p:spPr>
      </p:pic>
      <p:sp>
        <p:nvSpPr>
          <p:cNvPr id="14" name="Блок-схема: перфолента 13"/>
          <p:cNvSpPr/>
          <p:nvPr/>
        </p:nvSpPr>
        <p:spPr>
          <a:xfrm rot="20442485">
            <a:off x="1322445" y="3315116"/>
            <a:ext cx="1152128" cy="576064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было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Блок-схема: перфолента 14"/>
          <p:cNvSpPr/>
          <p:nvPr/>
        </p:nvSpPr>
        <p:spPr>
          <a:xfrm rot="20735265">
            <a:off x="7369694" y="2130985"/>
            <a:ext cx="1224136" cy="648072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стало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476672"/>
          <a:ext cx="8568952" cy="2533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14401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Артезианская скважина №  109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Рисунок 5" descr="Павильон 2.jpg"/>
          <p:cNvPicPr>
            <a:picLocks noChangeAspect="1"/>
          </p:cNvPicPr>
          <p:nvPr/>
        </p:nvPicPr>
        <p:blipFill>
          <a:blip r:embed="rId4" cstate="print"/>
          <a:srcRect t="12600" b="35951"/>
          <a:stretch>
            <a:fillRect/>
          </a:stretch>
        </p:blipFill>
        <p:spPr>
          <a:xfrm>
            <a:off x="323528" y="980728"/>
            <a:ext cx="4487442" cy="5040560"/>
          </a:xfrm>
          <a:prstGeom prst="rect">
            <a:avLst/>
          </a:prstGeom>
        </p:spPr>
      </p:pic>
      <p:pic>
        <p:nvPicPr>
          <p:cNvPr id="8" name="Рисунок 7" descr="Павильон 4.jpg"/>
          <p:cNvPicPr>
            <a:picLocks noChangeAspect="1"/>
          </p:cNvPicPr>
          <p:nvPr/>
        </p:nvPicPr>
        <p:blipFill>
          <a:blip r:embed="rId5" cstate="print"/>
          <a:srcRect l="3309" b="11765"/>
          <a:stretch>
            <a:fillRect/>
          </a:stretch>
        </p:blipFill>
        <p:spPr>
          <a:xfrm>
            <a:off x="4932040" y="4005064"/>
            <a:ext cx="3927903" cy="208823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l="3846" t="10108" r="12821" b="44219"/>
          <a:stretch>
            <a:fillRect/>
          </a:stretch>
        </p:blipFill>
        <p:spPr bwMode="auto">
          <a:xfrm>
            <a:off x="4932040" y="921554"/>
            <a:ext cx="3960440" cy="289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39552" y="1196752"/>
            <a:ext cx="7992888" cy="468052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486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Финансовый результат, млн. руб.</a:t>
            </a:r>
            <a:endParaRPr lang="ru-RU" sz="2800" i="1" spc="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47664" y="177281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V="1">
            <a:off x="3275856" y="2852936"/>
            <a:ext cx="792088" cy="151216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99792" y="2924944"/>
            <a:ext cx="10801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" b="1" i="1" dirty="0" smtClean="0">
              <a:solidFill>
                <a:srgbClr val="008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+12,3 млн.руб.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1960" y="53012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2022 год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1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220072" y="53012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2023 год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6016" y="1196752"/>
            <a:ext cx="10801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" b="1" i="1" dirty="0" smtClean="0">
              <a:solidFill>
                <a:srgbClr val="008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+0,4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млн.руб.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644008" y="1484784"/>
            <a:ext cx="1224136" cy="216024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575048" y="260648"/>
          <a:ext cx="8568952" cy="360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Артезианская скважина №3 ВЗУ Центральный 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Рисунок 5" descr="PHOTO-2023-11-27-17-19-56 (1).jpg"/>
          <p:cNvPicPr>
            <a:picLocks noChangeAspect="1"/>
          </p:cNvPicPr>
          <p:nvPr/>
        </p:nvPicPr>
        <p:blipFill>
          <a:blip r:embed="rId4" cstate="print"/>
          <a:srcRect t="1701" b="35300"/>
          <a:stretch>
            <a:fillRect/>
          </a:stretch>
        </p:blipFill>
        <p:spPr>
          <a:xfrm>
            <a:off x="4427984" y="1196752"/>
            <a:ext cx="4248472" cy="3568667"/>
          </a:xfrm>
          <a:prstGeom prst="rect">
            <a:avLst/>
          </a:prstGeom>
        </p:spPr>
      </p:pic>
      <p:pic>
        <p:nvPicPr>
          <p:cNvPr id="10" name="Рисунок 9" descr="IMG_4942.jpg"/>
          <p:cNvPicPr>
            <a:picLocks noChangeAspect="1"/>
          </p:cNvPicPr>
          <p:nvPr/>
        </p:nvPicPr>
        <p:blipFill>
          <a:blip r:embed="rId5" cstate="print"/>
          <a:srcRect r="6522" b="18841"/>
          <a:stretch>
            <a:fillRect/>
          </a:stretch>
        </p:blipFill>
        <p:spPr>
          <a:xfrm>
            <a:off x="395536" y="1268760"/>
            <a:ext cx="3970728" cy="3528392"/>
          </a:xfrm>
          <a:prstGeom prst="rect">
            <a:avLst/>
          </a:prstGeom>
        </p:spPr>
      </p:pic>
      <p:sp>
        <p:nvSpPr>
          <p:cNvPr id="11" name="Блок-схема: перфолента 10"/>
          <p:cNvSpPr/>
          <p:nvPr/>
        </p:nvSpPr>
        <p:spPr>
          <a:xfrm rot="20442485">
            <a:off x="1754493" y="4899291"/>
            <a:ext cx="1152128" cy="576064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было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rot="20735265">
            <a:off x="6001541" y="4867288"/>
            <a:ext cx="1224136" cy="648072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стало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0097089"/>
              </p:ext>
            </p:extLst>
          </p:nvPr>
        </p:nvGraphicFramePr>
        <p:xfrm>
          <a:off x="323528" y="260649"/>
          <a:ext cx="8568952" cy="360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Артезианская скважина №3 ВЗУ Центральный 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2" name="Рисунок 11" descr="IMG_20231128_1532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4038" y="716699"/>
            <a:ext cx="3978442" cy="5304589"/>
          </a:xfrm>
          <a:prstGeom prst="rect">
            <a:avLst/>
          </a:prstGeom>
        </p:spPr>
      </p:pic>
      <p:pic>
        <p:nvPicPr>
          <p:cNvPr id="13" name="Рисунок 12" descr="IMG_0210.jpg"/>
          <p:cNvPicPr>
            <a:picLocks noChangeAspect="1"/>
          </p:cNvPicPr>
          <p:nvPr/>
        </p:nvPicPr>
        <p:blipFill>
          <a:blip r:embed="rId5" cstate="print"/>
          <a:srcRect l="24629" b="16788"/>
          <a:stretch>
            <a:fillRect/>
          </a:stretch>
        </p:blipFill>
        <p:spPr>
          <a:xfrm>
            <a:off x="315979" y="764704"/>
            <a:ext cx="4544053" cy="52565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9"/>
          <a:ext cx="8568952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 2023 году отремонтировано 380 м2 кровель водопроводных сооружений, смонтирована  установка УФ-обеззараживания в павильоне а/скважины 73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" name="Picture 2" descr="C:\Users\Malorossiyanova_O_L\Desktop\93b0b330-ed5d-40df-9925-64cdb063dac1.jpg"/>
          <p:cNvPicPr>
            <a:picLocks noChangeAspect="1" noChangeArrowheads="1"/>
          </p:cNvPicPr>
          <p:nvPr/>
        </p:nvPicPr>
        <p:blipFill>
          <a:blip r:embed="rId4" cstate="print"/>
          <a:srcRect l="15094" b="24528"/>
          <a:stretch>
            <a:fillRect/>
          </a:stretch>
        </p:blipFill>
        <p:spPr bwMode="auto">
          <a:xfrm>
            <a:off x="4932040" y="836712"/>
            <a:ext cx="3240360" cy="2160240"/>
          </a:xfrm>
          <a:prstGeom prst="rect">
            <a:avLst/>
          </a:prstGeom>
          <a:noFill/>
        </p:spPr>
      </p:pic>
      <p:pic>
        <p:nvPicPr>
          <p:cNvPr id="8" name="Picture 3" descr="C:\Users\Malorossiyanova_O_L\Desktop\b4a7514e-e1ee-41da-b9c9-a27152bf23c0.jpg"/>
          <p:cNvPicPr>
            <a:picLocks noChangeAspect="1" noChangeArrowheads="1"/>
          </p:cNvPicPr>
          <p:nvPr/>
        </p:nvPicPr>
        <p:blipFill>
          <a:blip r:embed="rId5" cstate="print"/>
          <a:srcRect b="25000"/>
          <a:stretch>
            <a:fillRect/>
          </a:stretch>
        </p:blipFill>
        <p:spPr bwMode="auto">
          <a:xfrm>
            <a:off x="395536" y="836712"/>
            <a:ext cx="3840427" cy="2160240"/>
          </a:xfrm>
          <a:prstGeom prst="rect">
            <a:avLst/>
          </a:prstGeom>
          <a:noFill/>
        </p:spPr>
      </p:pic>
      <p:pic>
        <p:nvPicPr>
          <p:cNvPr id="2050" name="Picture 2" descr="C:\Users\Malorossiyanova_O_L\Desktop\1f75a183-13a9-4b14-9a27-3c7eb0925a14.jpg"/>
          <p:cNvPicPr>
            <a:picLocks noChangeAspect="1" noChangeArrowheads="1"/>
          </p:cNvPicPr>
          <p:nvPr/>
        </p:nvPicPr>
        <p:blipFill>
          <a:blip r:embed="rId6" cstate="print"/>
          <a:srcRect r="15217" b="28082"/>
          <a:stretch>
            <a:fillRect/>
          </a:stretch>
        </p:blipFill>
        <p:spPr bwMode="auto">
          <a:xfrm>
            <a:off x="1043608" y="3068960"/>
            <a:ext cx="6696744" cy="31902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195491"/>
          <a:ext cx="8568952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 рамках муниципального контракта построен </a:t>
                      </a:r>
                      <a:r>
                        <a:rPr lang="ru-RU" sz="1600" b="1" i="1" u="none" strike="noStrike" baseline="0" dirty="0" smtClean="0">
                          <a:solidFill>
                            <a:srgbClr val="261D97"/>
                          </a:solidFill>
                          <a:effectLst/>
                        </a:rPr>
                        <a:t>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водовод</a:t>
                      </a:r>
                      <a:r>
                        <a:rPr lang="ru-RU" sz="1600" b="1" i="1" u="none" strike="noStrike" baseline="0" dirty="0" smtClean="0">
                          <a:solidFill>
                            <a:srgbClr val="261D97"/>
                          </a:solidFill>
                          <a:effectLst/>
                        </a:rPr>
                        <a:t>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Д-160 мм протяженностью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1200п.м.</a:t>
                      </a:r>
                      <a:r>
                        <a:rPr lang="ru-RU" sz="1600" b="1" i="1" u="none" strike="noStrike" baseline="0" dirty="0" smtClean="0">
                          <a:solidFill>
                            <a:srgbClr val="261D97"/>
                          </a:solidFill>
                          <a:effectLst/>
                        </a:rPr>
                        <a:t>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от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п.Быково до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д.Быковка 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Рисунок 5" descr="IMG_5004.JPG"/>
          <p:cNvPicPr>
            <a:picLocks noChangeAspect="1"/>
          </p:cNvPicPr>
          <p:nvPr/>
        </p:nvPicPr>
        <p:blipFill>
          <a:blip r:embed="rId4" cstate="print"/>
          <a:srcRect r="3597"/>
          <a:stretch>
            <a:fillRect/>
          </a:stretch>
        </p:blipFill>
        <p:spPr>
          <a:xfrm rot="5400000">
            <a:off x="4028517" y="1308187"/>
            <a:ext cx="5544616" cy="4313634"/>
          </a:xfrm>
          <a:prstGeom prst="rect">
            <a:avLst/>
          </a:prstGeom>
        </p:spPr>
      </p:pic>
      <p:pic>
        <p:nvPicPr>
          <p:cNvPr id="7" name="Рисунок 6" descr="IMG_5005.JPG"/>
          <p:cNvPicPr>
            <a:picLocks noChangeAspect="1"/>
          </p:cNvPicPr>
          <p:nvPr/>
        </p:nvPicPr>
        <p:blipFill>
          <a:blip r:embed="rId5" cstate="print"/>
          <a:srcRect t="18966" r="21121"/>
          <a:stretch>
            <a:fillRect/>
          </a:stretch>
        </p:blipFill>
        <p:spPr>
          <a:xfrm rot="5400000">
            <a:off x="-384748" y="1328964"/>
            <a:ext cx="5544616" cy="42720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251520" y="188640"/>
          <a:ext cx="8568952" cy="12287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104051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Капитальный ремонт аварийных участков сетей водоснабжения  - 2  км 517метров;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Гидропневматическая промывка сетей хозяйственно-питьевого водоснабжения - 42,5 км; Капитальный ремонт колодцев</a:t>
                      </a:r>
                      <a:r>
                        <a:rPr lang="ru-RU" sz="1600" b="1" i="1" u="none" strike="noStrike" baseline="0" dirty="0" smtClean="0">
                          <a:solidFill>
                            <a:srgbClr val="261D97"/>
                          </a:solidFill>
                          <a:effectLst/>
                        </a:rPr>
                        <a:t>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водоснабжения - 232 ед.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 Замена запорной арматуры Д=32-300мм –108ед.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и пожарных гидрантов – 28шт.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8684" b="7522"/>
          <a:stretch>
            <a:fillRect/>
          </a:stretch>
        </p:blipFill>
        <p:spPr bwMode="auto">
          <a:xfrm>
            <a:off x="179512" y="1628800"/>
            <a:ext cx="313383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5" cstate="print"/>
          <a:srcRect l="25929"/>
          <a:stretch>
            <a:fillRect/>
          </a:stretch>
        </p:blipFill>
        <p:spPr bwMode="auto">
          <a:xfrm>
            <a:off x="3419873" y="1628800"/>
            <a:ext cx="2680776" cy="482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\\192.168.0.248\файлоообменник_\04.ОНККР\Malorossiyanova\ЗАМЕНА ПОЖ ГИДРАНТОВ подготовка к зиме\2022\от Николаева\промывка сетей (2).jpeg"/>
          <p:cNvPicPr>
            <a:picLocks noChangeAspect="1" noChangeArrowheads="1"/>
          </p:cNvPicPr>
          <p:nvPr/>
        </p:nvPicPr>
        <p:blipFill>
          <a:blip r:embed="rId6" cstate="print"/>
          <a:srcRect l="47165" t="27950" r="34053" b="30313"/>
          <a:stretch>
            <a:fillRect/>
          </a:stretch>
        </p:blipFill>
        <p:spPr bwMode="auto">
          <a:xfrm>
            <a:off x="6156176" y="1628800"/>
            <a:ext cx="2808312" cy="4680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20688"/>
            <a:ext cx="3005138" cy="225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620688"/>
            <a:ext cx="3581400" cy="222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8188" y="620688"/>
            <a:ext cx="3021012" cy="222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Z:\30.Служба ОТиПБ\ЛУКЬЯНОВ\Отчет РП-10\фото\P1080073.JPG"/>
          <p:cNvPicPr>
            <a:picLocks noChangeAspect="1" noChangeArrowheads="1"/>
          </p:cNvPicPr>
          <p:nvPr/>
        </p:nvPicPr>
        <p:blipFill>
          <a:blip r:embed="rId6" cstate="print"/>
          <a:srcRect t="20121" b="22242"/>
          <a:stretch>
            <a:fillRect/>
          </a:stretch>
        </p:blipFill>
        <p:spPr bwMode="auto">
          <a:xfrm>
            <a:off x="539553" y="3159727"/>
            <a:ext cx="7971612" cy="294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251520" y="188640"/>
          <a:ext cx="8568952" cy="2533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Капитальный ремонт колодцев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2" name="Picture 2" descr="Главна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pic>
        <p:nvPicPr>
          <p:cNvPr id="1026" name="Picture 2" descr="C:\Users\Malorossiyanova_O_L\Desktop\c7794f39-81d3-4b9a-8e86-ba0a33a8c542.jpg"/>
          <p:cNvPicPr>
            <a:picLocks noChangeAspect="1" noChangeArrowheads="1"/>
          </p:cNvPicPr>
          <p:nvPr/>
        </p:nvPicPr>
        <p:blipFill>
          <a:blip r:embed="rId4" cstate="print"/>
          <a:srcRect t="21887" b="13912"/>
          <a:stretch>
            <a:fillRect/>
          </a:stretch>
        </p:blipFill>
        <p:spPr bwMode="auto">
          <a:xfrm>
            <a:off x="1270404" y="476672"/>
            <a:ext cx="6603192" cy="3168352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44624"/>
          <a:ext cx="856895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На городских очистных сооружениях в полном объеме завершено строительство сливной станции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" name="Picture 4" descr="C:\Users\Malorossiyanova_O_L\Desktop\1e18844f-affd-4614-9711-f4f66662025c.jpg"/>
          <p:cNvPicPr>
            <a:picLocks noChangeAspect="1" noChangeArrowheads="1"/>
          </p:cNvPicPr>
          <p:nvPr/>
        </p:nvPicPr>
        <p:blipFill>
          <a:blip r:embed="rId5" cstate="print"/>
          <a:srcRect t="5025" b="6192"/>
          <a:stretch>
            <a:fillRect/>
          </a:stretch>
        </p:blipFill>
        <p:spPr bwMode="auto">
          <a:xfrm>
            <a:off x="611560" y="3717032"/>
            <a:ext cx="3960440" cy="262834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29" name="Picture 5" descr="C:\Users\Malorossiyanova_O_L\Desktop\e0028dd8-458c-4edc-bef4-256254e76b96.jpg"/>
          <p:cNvPicPr>
            <a:picLocks noChangeAspect="1" noChangeArrowheads="1"/>
          </p:cNvPicPr>
          <p:nvPr/>
        </p:nvPicPr>
        <p:blipFill>
          <a:blip r:embed="rId6" cstate="print"/>
          <a:srcRect l="5860" r="2004" b="8550"/>
          <a:stretch>
            <a:fillRect/>
          </a:stretch>
        </p:blipFill>
        <p:spPr bwMode="auto">
          <a:xfrm>
            <a:off x="4716016" y="3717032"/>
            <a:ext cx="3579056" cy="266429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9"/>
          <a:ext cx="8568952" cy="360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Аэротенка №2, вторичных отстойников 5,9,10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8" name="Picture 5" descr="C:\Users\ILIA\Desktop\МОЯ\фото\IMG_20220623_133237_1.jpg"/>
          <p:cNvPicPr>
            <a:picLocks noChangeAspect="1" noChangeArrowheads="1"/>
          </p:cNvPicPr>
          <p:nvPr/>
        </p:nvPicPr>
        <p:blipFill>
          <a:blip r:embed="rId4" cstate="print"/>
          <a:srcRect t="5625" b="16338"/>
          <a:stretch>
            <a:fillRect/>
          </a:stretch>
        </p:blipFill>
        <p:spPr bwMode="auto">
          <a:xfrm flipH="1">
            <a:off x="4788024" y="543610"/>
            <a:ext cx="4032448" cy="5594310"/>
          </a:xfrm>
          <a:prstGeom prst="rect">
            <a:avLst/>
          </a:prstGeom>
          <a:noFill/>
        </p:spPr>
      </p:pic>
      <p:pic>
        <p:nvPicPr>
          <p:cNvPr id="7" name="Picture 1" descr="C:\Users\ILIA\Desktop\МОЯ\фото\IMG_20220627_091337_1.jpg"/>
          <p:cNvPicPr>
            <a:picLocks noChangeAspect="1" noChangeArrowheads="1"/>
          </p:cNvPicPr>
          <p:nvPr/>
        </p:nvPicPr>
        <p:blipFill>
          <a:blip r:embed="rId5" cstate="print"/>
          <a:srcRect t="9375" b="11875"/>
          <a:stretch>
            <a:fillRect/>
          </a:stretch>
        </p:blipFill>
        <p:spPr bwMode="auto">
          <a:xfrm>
            <a:off x="611560" y="563082"/>
            <a:ext cx="3950153" cy="55302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9"/>
          <a:ext cx="8568952" cy="360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Аэротенка №2, вторичных отстойников 5,9,10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3" name="Picture 7" descr="C:\Users\ILIA\Desktop\МОЯ\фото\ББО\аэротенк № 3\IMG_20220804_133521.jpg"/>
          <p:cNvPicPr>
            <a:picLocks noChangeAspect="1" noChangeArrowheads="1"/>
          </p:cNvPicPr>
          <p:nvPr/>
        </p:nvPicPr>
        <p:blipFill>
          <a:blip r:embed="rId4" cstate="print"/>
          <a:srcRect t="18598" b="14450"/>
          <a:stretch>
            <a:fillRect/>
          </a:stretch>
        </p:blipFill>
        <p:spPr bwMode="auto">
          <a:xfrm>
            <a:off x="395536" y="620688"/>
            <a:ext cx="3830271" cy="5472608"/>
          </a:xfrm>
          <a:prstGeom prst="rect">
            <a:avLst/>
          </a:prstGeom>
          <a:noFill/>
        </p:spPr>
      </p:pic>
      <p:pic>
        <p:nvPicPr>
          <p:cNvPr id="14" name="Picture 6" descr="C:\Users\ILIA\Desktop\МОЯ\фото\ББО\аэротенк № 3\IMG_20220804_133507_1.jpg"/>
          <p:cNvPicPr>
            <a:picLocks noChangeAspect="1" noChangeArrowheads="1"/>
          </p:cNvPicPr>
          <p:nvPr/>
        </p:nvPicPr>
        <p:blipFill>
          <a:blip r:embed="rId5" cstate="print"/>
          <a:srcRect l="32313" t="7200" r="25497" b="6287"/>
          <a:stretch>
            <a:fillRect/>
          </a:stretch>
        </p:blipFill>
        <p:spPr bwMode="auto">
          <a:xfrm>
            <a:off x="4355976" y="622644"/>
            <a:ext cx="4447934" cy="54740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C:\Users\ILIA\Desktop\МОЯ\капиталка\2022\ПО № 8\ПО № 8\IMG_20220201_101959.jpg"/>
          <p:cNvPicPr/>
          <p:nvPr/>
        </p:nvPicPr>
        <p:blipFill>
          <a:blip r:embed="rId3" cstate="print"/>
          <a:srcRect l="16000" r="31636" b="46571"/>
          <a:stretch>
            <a:fillRect/>
          </a:stretch>
        </p:blipFill>
        <p:spPr bwMode="auto">
          <a:xfrm>
            <a:off x="323528" y="980728"/>
            <a:ext cx="28803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9"/>
          <a:ext cx="8568952" cy="360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Аэротенка №2, вторичных отстойников 5,9,10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4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pic>
        <p:nvPicPr>
          <p:cNvPr id="15" name="Picture 2" descr="C:\Users\ILIA\Desktop\МОЯ\фото\ББО\IMG-20210611-WA0003.jpg"/>
          <p:cNvPicPr>
            <a:picLocks noChangeAspect="1" noChangeArrowheads="1"/>
          </p:cNvPicPr>
          <p:nvPr/>
        </p:nvPicPr>
        <p:blipFill>
          <a:blip r:embed="rId5" cstate="print"/>
          <a:srcRect l="25755"/>
          <a:stretch>
            <a:fillRect/>
          </a:stretch>
        </p:blipFill>
        <p:spPr bwMode="auto">
          <a:xfrm>
            <a:off x="3275856" y="980728"/>
            <a:ext cx="3002981" cy="5013263"/>
          </a:xfrm>
          <a:prstGeom prst="rect">
            <a:avLst/>
          </a:prstGeom>
          <a:noFill/>
        </p:spPr>
      </p:pic>
      <p:pic>
        <p:nvPicPr>
          <p:cNvPr id="18" name="Picture 3" descr="C:\Users\ILIA\Desktop\МОЯ\фото\ББО\IMG-20210823-WA0003.jpg"/>
          <p:cNvPicPr>
            <a:picLocks noChangeAspect="1" noChangeArrowheads="1"/>
          </p:cNvPicPr>
          <p:nvPr/>
        </p:nvPicPr>
        <p:blipFill>
          <a:blip r:embed="rId6" cstate="print"/>
          <a:srcRect l="32656"/>
          <a:stretch>
            <a:fillRect/>
          </a:stretch>
        </p:blipFill>
        <p:spPr bwMode="auto">
          <a:xfrm>
            <a:off x="6300192" y="1018844"/>
            <a:ext cx="2672980" cy="490305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55576" y="1268760"/>
            <a:ext cx="7776864" cy="496855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5729" y="548680"/>
            <a:ext cx="9078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Среднесписочная численность работников, чел.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475656" y="206084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3851920" y="2060848"/>
            <a:ext cx="1152128" cy="504056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95936" y="1844824"/>
            <a:ext cx="10081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66FF"/>
                </a:solidFill>
                <a:latin typeface="Monotype Corsiva" pitchFamily="66" charset="0"/>
              </a:rPr>
              <a:t>-43 чел.</a:t>
            </a:r>
            <a:endParaRPr lang="ru-RU" sz="2000" b="1" i="1" dirty="0" smtClean="0">
              <a:solidFill>
                <a:srgbClr val="FF00FF"/>
              </a:solidFill>
              <a:latin typeface="Monotype Corsiva" pitchFamily="66" charset="0"/>
            </a:endParaRPr>
          </a:p>
          <a:p>
            <a:endParaRPr lang="ru-RU" sz="600" b="1" i="1" dirty="0" smtClean="0">
              <a:solidFill>
                <a:srgbClr val="FF00FF"/>
              </a:solidFill>
              <a:latin typeface="Monotype Corsiva" pitchFamily="66" charset="0"/>
            </a:endParaRPr>
          </a:p>
          <a:p>
            <a:endParaRPr lang="ru-RU" sz="2000" b="1" i="1" dirty="0">
              <a:solidFill>
                <a:srgbClr val="FF00FF"/>
              </a:solidFill>
              <a:latin typeface="Monotype Corsiva" pitchFamily="66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059832" y="5589240"/>
            <a:ext cx="1512168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latin typeface="Monotype Corsiva" pitchFamily="66" charset="0"/>
              </a:rPr>
              <a:t>2021 год</a:t>
            </a:r>
            <a:endParaRPr lang="ru-RU" sz="1800" b="1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9952" y="55892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2022 год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3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076056" y="55892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2023 год</a:t>
            </a:r>
            <a:endParaRPr lang="ru-RU" b="1" dirty="0">
              <a:latin typeface="Monotype Corsiva" pitchFamily="66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220072" y="2924944"/>
            <a:ext cx="720080" cy="720080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92080" y="2852936"/>
            <a:ext cx="10081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66FF"/>
                </a:solidFill>
                <a:latin typeface="Monotype Corsiva" pitchFamily="66" charset="0"/>
              </a:rPr>
              <a:t>-137 чел.</a:t>
            </a:r>
            <a:endParaRPr lang="ru-RU" sz="2000" b="1" i="1" dirty="0" smtClean="0">
              <a:solidFill>
                <a:srgbClr val="FF00FF"/>
              </a:solidFill>
              <a:latin typeface="Monotype Corsiva" pitchFamily="66" charset="0"/>
            </a:endParaRPr>
          </a:p>
          <a:p>
            <a:endParaRPr lang="ru-RU" sz="600" b="1" i="1" dirty="0" smtClean="0">
              <a:solidFill>
                <a:srgbClr val="FF00FF"/>
              </a:solidFill>
              <a:latin typeface="Monotype Corsiva" pitchFamily="66" charset="0"/>
            </a:endParaRPr>
          </a:p>
          <a:p>
            <a:endParaRPr lang="ru-RU" sz="2000" b="1" i="1" dirty="0">
              <a:solidFill>
                <a:srgbClr val="FF00FF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2" name="Picture 6" descr="C:\Users\ILIA\Desktop\МОЯ\капиталка\аэротенк № 4\IMG-20201210-WA0007.jpg"/>
          <p:cNvPicPr>
            <a:picLocks noChangeAspect="1" noChangeArrowheads="1"/>
          </p:cNvPicPr>
          <p:nvPr/>
        </p:nvPicPr>
        <p:blipFill>
          <a:blip r:embed="rId3" cstate="print"/>
          <a:srcRect t="9270" b="10071"/>
          <a:stretch>
            <a:fillRect/>
          </a:stretch>
        </p:blipFill>
        <p:spPr bwMode="auto">
          <a:xfrm>
            <a:off x="4139952" y="620688"/>
            <a:ext cx="4735999" cy="540060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3"/>
          <a:stretch>
            <a:fillRect/>
          </a:stretch>
        </p:blipFill>
        <p:spPr bwMode="auto">
          <a:xfrm>
            <a:off x="467544" y="620688"/>
            <a:ext cx="3611282" cy="543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116632"/>
          <a:ext cx="8568952" cy="360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Аэротенка №2, вторичных отстойников 5,9,10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9"/>
          <a:ext cx="8568952" cy="28803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3-х первичных отстойников № 1,4,10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Рисунок 5" descr="20230616_105856AMByGPSMapCamera.jpg"/>
          <p:cNvPicPr>
            <a:picLocks noChangeAspect="1"/>
          </p:cNvPicPr>
          <p:nvPr/>
        </p:nvPicPr>
        <p:blipFill>
          <a:blip r:embed="rId4" cstate="print"/>
          <a:srcRect l="5113" r="11117" b="51359"/>
          <a:stretch>
            <a:fillRect/>
          </a:stretch>
        </p:blipFill>
        <p:spPr>
          <a:xfrm>
            <a:off x="395536" y="548680"/>
            <a:ext cx="4464496" cy="1944216"/>
          </a:xfrm>
          <a:prstGeom prst="rect">
            <a:avLst/>
          </a:prstGeom>
        </p:spPr>
      </p:pic>
      <p:pic>
        <p:nvPicPr>
          <p:cNvPr id="7" name="Рисунок 6" descr="20230623_11956PMByGPSMapCamera.jpg"/>
          <p:cNvPicPr>
            <a:picLocks noChangeAspect="1"/>
          </p:cNvPicPr>
          <p:nvPr/>
        </p:nvPicPr>
        <p:blipFill>
          <a:blip r:embed="rId5" cstate="print"/>
          <a:srcRect r="601" b="40151"/>
          <a:stretch>
            <a:fillRect/>
          </a:stretch>
        </p:blipFill>
        <p:spPr>
          <a:xfrm>
            <a:off x="323528" y="2636912"/>
            <a:ext cx="4484709" cy="3600400"/>
          </a:xfrm>
          <a:prstGeom prst="rect">
            <a:avLst/>
          </a:prstGeom>
        </p:spPr>
      </p:pic>
      <p:pic>
        <p:nvPicPr>
          <p:cNvPr id="9" name="Рисунок 8" descr="IMG-20230704-WA0010.jpg"/>
          <p:cNvPicPr>
            <a:picLocks noChangeAspect="1"/>
          </p:cNvPicPr>
          <p:nvPr/>
        </p:nvPicPr>
        <p:blipFill>
          <a:blip r:embed="rId6" cstate="print"/>
          <a:srcRect l="22000" r="19059" b="33200"/>
          <a:stretch>
            <a:fillRect/>
          </a:stretch>
        </p:blipFill>
        <p:spPr>
          <a:xfrm>
            <a:off x="5076055" y="620688"/>
            <a:ext cx="3621579" cy="54726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52189"/>
          <a:ext cx="856895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Очистные сооружения д. Федюково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Монтаж мешалок - перемешивающих устройств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Рисунок 6" descr="C:\Users\ILIA\Desktop\МОЯ\капиталка\2022\ОС Федюково\фото\IMG-20221011-WA00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908720"/>
            <a:ext cx="482453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ILIA\Desktop\МОЯ\капиталка\2022\ОС Федюково\фото\IMG-20221011-WA0054.jpg"/>
          <p:cNvPicPr/>
          <p:nvPr/>
        </p:nvPicPr>
        <p:blipFill>
          <a:blip r:embed="rId5" cstate="print"/>
          <a:srcRect l="15729" t="38320" r="37082"/>
          <a:stretch>
            <a:fillRect/>
          </a:stretch>
        </p:blipFill>
        <p:spPr bwMode="auto">
          <a:xfrm>
            <a:off x="5292080" y="908720"/>
            <a:ext cx="345638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52189"/>
          <a:ext cx="856895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Очистные сооружения д. Федюково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Монтаж мешалок - перемешивающих устройств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Рисунок 5" descr="ос федюково (3).jpg"/>
          <p:cNvPicPr>
            <a:picLocks noChangeAspect="1"/>
          </p:cNvPicPr>
          <p:nvPr/>
        </p:nvPicPr>
        <p:blipFill>
          <a:blip r:embed="rId4" cstate="print"/>
          <a:srcRect t="16966" b="29000"/>
          <a:stretch>
            <a:fillRect/>
          </a:stretch>
        </p:blipFill>
        <p:spPr>
          <a:xfrm>
            <a:off x="580628" y="692696"/>
            <a:ext cx="8095828" cy="55446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48A150A-6F92-4D2F-83CD-02E303589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549"/>
          <a:stretch>
            <a:fillRect/>
          </a:stretch>
        </p:blipFill>
        <p:spPr>
          <a:xfrm>
            <a:off x="4211960" y="3645024"/>
            <a:ext cx="4045525" cy="2016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4C6BF8A-EAF4-4E5A-ABEE-1A120D29D8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94" b="5776"/>
          <a:stretch>
            <a:fillRect/>
          </a:stretch>
        </p:blipFill>
        <p:spPr>
          <a:xfrm>
            <a:off x="467544" y="581963"/>
            <a:ext cx="3506281" cy="50072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FB88309-D337-494C-9BE3-EA017E9ACE5F}"/>
              </a:ext>
            </a:extLst>
          </p:cNvPr>
          <p:cNvSpPr txBox="1"/>
          <p:nvPr/>
        </p:nvSpPr>
        <p:spPr>
          <a:xfrm>
            <a:off x="200536" y="5550331"/>
            <a:ext cx="9772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Выполнены работы: </a:t>
            </a:r>
          </a:p>
          <a:p>
            <a:pPr marL="285750" indent="-285750" algn="just"/>
            <a:r>
              <a:rPr lang="ru-RU" sz="1200" b="1" dirty="0" smtClean="0"/>
              <a:t>-по </a:t>
            </a:r>
            <a:r>
              <a:rPr lang="ru-RU" sz="1200" b="1" dirty="0"/>
              <a:t>автоматическому управлению рециркуляционными насосами в зависимости от прихода сточной жидкости на </a:t>
            </a:r>
            <a:r>
              <a:rPr lang="ru-RU" sz="1200" b="1" dirty="0" smtClean="0"/>
              <a:t>аэротенки;</a:t>
            </a:r>
          </a:p>
          <a:p>
            <a:pPr marL="285750" indent="-285750" algn="just"/>
            <a:r>
              <a:rPr lang="ru-RU" sz="1200" b="1" dirty="0" smtClean="0"/>
              <a:t>-по </a:t>
            </a:r>
            <a:r>
              <a:rPr lang="ru-RU" sz="1200" b="1" dirty="0"/>
              <a:t>дистанционному управлению входными шиберами вторичных отстойников, выведена индикация уровня стоков в </a:t>
            </a:r>
            <a:r>
              <a:rPr lang="ru-RU" sz="1200" b="1" dirty="0" smtClean="0"/>
              <a:t>отстойниках;</a:t>
            </a:r>
            <a:endParaRPr lang="ru-RU" sz="1200" b="1" dirty="0"/>
          </a:p>
          <a:p>
            <a:pPr marL="285750" indent="-285750" algn="just"/>
            <a:r>
              <a:rPr lang="ru-RU" sz="1200" b="1" dirty="0" smtClean="0"/>
              <a:t>-переведены </a:t>
            </a:r>
            <a:r>
              <a:rPr lang="ru-RU" sz="1200" b="1" dirty="0"/>
              <a:t>в </a:t>
            </a:r>
            <a:r>
              <a:rPr lang="en-US" sz="1200" b="1" dirty="0"/>
              <a:t>MasterSCADA 4D </a:t>
            </a:r>
            <a:r>
              <a:rPr lang="ru-RU" sz="1200" b="1" dirty="0"/>
              <a:t>8 воздуходувок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8E79630-E169-487D-B802-A2E492DDBC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538872"/>
            <a:ext cx="4045525" cy="303414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251520" y="0"/>
          <a:ext cx="856895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Автоматизация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технологических процессов на ОС</a:t>
                      </a:r>
                      <a:r>
                        <a:rPr lang="ru-RU" sz="1600" b="1" i="1" u="none" strike="noStrike" baseline="0" dirty="0" smtClean="0">
                          <a:solidFill>
                            <a:srgbClr val="261D97"/>
                          </a:solidFill>
                          <a:effectLst/>
                        </a:rPr>
                        <a:t> г. Подольска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1" name="Picture 2" descr="Главна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51087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9512" y="260648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Tatiyana\Documents\Силаева\ФОТО\КНС\КНС-12\IMG_6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692696"/>
            <a:ext cx="399644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tiyana\Documents\Силаева\ФОТО\КНС\КНС-12\256bb33d-c31a-4c1a-964e-7460b657d7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683"/>
          <a:stretch>
            <a:fillRect/>
          </a:stretch>
        </p:blipFill>
        <p:spPr bwMode="auto">
          <a:xfrm>
            <a:off x="395536" y="3582333"/>
            <a:ext cx="4032448" cy="258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357" y="692696"/>
            <a:ext cx="4088100" cy="272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BalashovVV\Downloads\photo_5422818939517387714_y.jpg"/>
          <p:cNvPicPr>
            <a:picLocks noChangeAspect="1" noChangeArrowheads="1"/>
          </p:cNvPicPr>
          <p:nvPr/>
        </p:nvPicPr>
        <p:blipFill>
          <a:blip r:embed="rId6" cstate="print"/>
          <a:srcRect t="4688"/>
          <a:stretch>
            <a:fillRect/>
          </a:stretch>
        </p:blipFill>
        <p:spPr bwMode="auto">
          <a:xfrm rot="16200000">
            <a:off x="5464975" y="2678901"/>
            <a:ext cx="2571768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9"/>
          <a:ext cx="8568952" cy="360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Модернизация КНС № 12 по адресу:  мкр-н Климовск, территория КГБ пр-кт 50 лет Октября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2" name="Блок-схема: перфолента 11"/>
          <p:cNvSpPr/>
          <p:nvPr/>
        </p:nvSpPr>
        <p:spPr>
          <a:xfrm rot="20442485">
            <a:off x="62814" y="938850"/>
            <a:ext cx="1152128" cy="576064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было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Блок-схема: перфолента 12"/>
          <p:cNvSpPr/>
          <p:nvPr/>
        </p:nvSpPr>
        <p:spPr>
          <a:xfrm rot="20735265">
            <a:off x="240903" y="5587368"/>
            <a:ext cx="1224136" cy="648072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стало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2" descr="Главна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867" b="25722"/>
          <a:stretch>
            <a:fillRect/>
          </a:stretch>
        </p:blipFill>
        <p:spPr bwMode="auto">
          <a:xfrm>
            <a:off x="323528" y="1412776"/>
            <a:ext cx="4104456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917"/>
          <a:stretch>
            <a:fillRect/>
          </a:stretch>
        </p:blipFill>
        <p:spPr>
          <a:xfrm>
            <a:off x="4644008" y="1412776"/>
            <a:ext cx="4203712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404664"/>
          <a:ext cx="8568952" cy="81305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8130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На пяти КНС № 7, 9, 1, 6, 15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выполнена замена контроллеров и каналов связи, обеспечивающая передачу информации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 режиме онлайн</a:t>
                      </a:r>
                      <a:endParaRPr lang="ru-RU" sz="1600" b="1" i="1" u="none" strike="noStrike" dirty="0" smtClean="0">
                        <a:solidFill>
                          <a:srgbClr val="261D97"/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FD529D6-AA22-4B44-B590-AE2B7335B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04664"/>
            <a:ext cx="4032448" cy="4929871"/>
          </a:xfrm>
          <a:prstGeom prst="rect">
            <a:avLst/>
          </a:prstGeom>
        </p:spPr>
      </p:pic>
      <p:pic>
        <p:nvPicPr>
          <p:cNvPr id="11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52189"/>
          <a:ext cx="8568952" cy="3524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3524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Капитальный ремонт</a:t>
                      </a:r>
                      <a:r>
                        <a:rPr lang="ru-RU" sz="1600" b="1" i="1" u="none" strike="noStrike" baseline="0" dirty="0" smtClean="0">
                          <a:solidFill>
                            <a:srgbClr val="261D97"/>
                          </a:solidFill>
                          <a:effectLst/>
                        </a:rPr>
                        <a:t> – а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втоматизация</a:t>
                      </a:r>
                      <a:r>
                        <a:rPr lang="ru-RU" sz="1600" b="1" i="1" u="none" strike="noStrike" baseline="0" dirty="0" smtClean="0">
                          <a:solidFill>
                            <a:srgbClr val="261D97"/>
                          </a:solidFill>
                          <a:effectLst/>
                        </a:rPr>
                        <a:t> и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диспетчеризация</a:t>
                      </a:r>
                      <a:r>
                        <a:rPr lang="ru-RU" sz="1600" b="1" i="1" u="none" strike="noStrike" baseline="0" dirty="0" smtClean="0">
                          <a:solidFill>
                            <a:srgbClr val="261D97"/>
                          </a:solidFill>
                          <a:effectLst/>
                        </a:rPr>
                        <a:t>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 КНС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74EF9F-EFFB-47EC-9774-37C34E4D7FD5}"/>
              </a:ext>
            </a:extLst>
          </p:cNvPr>
          <p:cNvSpPr txBox="1"/>
          <p:nvPr/>
        </p:nvSpPr>
        <p:spPr>
          <a:xfrm>
            <a:off x="-1332656" y="537321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7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КНС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12, КНС №6, </a:t>
            </a:r>
          </a:p>
          <a:p>
            <a:pPr lvl="7"/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КНС №10,</a:t>
            </a:r>
          </a:p>
          <a:p>
            <a:pPr lvl="7"/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КНС Луговой переулок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     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15816" y="5301208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КНС «Ориентир»,</a:t>
            </a:r>
          </a:p>
          <a:p>
            <a:pPr lvl="7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КНС №2 «ФДРЦ» </a:t>
            </a:r>
          </a:p>
          <a:p>
            <a:pPr lvl="7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КНС «ИП Мелихов», </a:t>
            </a:r>
          </a:p>
          <a:p>
            <a:pPr lvl="7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КНС «Элмос»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Malorossiyanova_O_L\Desktop\b1a3a743-5830-4cd5-9a58-0d91e6743bca.jpg"/>
          <p:cNvPicPr>
            <a:picLocks noChangeAspect="1" noChangeArrowheads="1"/>
          </p:cNvPicPr>
          <p:nvPr/>
        </p:nvPicPr>
        <p:blipFill>
          <a:blip r:embed="rId5" cstate="print"/>
          <a:srcRect t="7083" b="26178"/>
          <a:stretch>
            <a:fillRect/>
          </a:stretch>
        </p:blipFill>
        <p:spPr bwMode="auto">
          <a:xfrm flipH="1">
            <a:off x="467544" y="332656"/>
            <a:ext cx="3951440" cy="5013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60694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196205"/>
          <a:ext cx="856895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Канализационные насосные</a:t>
                      </a:r>
                      <a:r>
                        <a:rPr lang="ru-RU" sz="1600" b="1" i="1" u="none" strike="noStrike" baseline="0" dirty="0" smtClean="0">
                          <a:solidFill>
                            <a:srgbClr val="261D97"/>
                          </a:solidFill>
                          <a:effectLst/>
                        </a:rPr>
                        <a:t>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 станции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выполнена замена контроллеров и каналов связи,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 обеспечивающая передачу информации в режиме онлайн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Рисунок 6" descr="кнс поливанов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225325"/>
            <a:ext cx="5302900" cy="1483595"/>
          </a:xfrm>
          <a:prstGeom prst="rect">
            <a:avLst/>
          </a:prstGeom>
        </p:spPr>
      </p:pic>
      <p:pic>
        <p:nvPicPr>
          <p:cNvPr id="8" name="Рисунок 7" descr="мненмо КНС-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2979464"/>
            <a:ext cx="5414389" cy="1817688"/>
          </a:xfrm>
          <a:prstGeom prst="rect">
            <a:avLst/>
          </a:prstGeom>
        </p:spPr>
      </p:pic>
      <p:pic>
        <p:nvPicPr>
          <p:cNvPr id="9" name="Рисунок 8" descr="КНС №6-смонтированое_оборудование.jpg"/>
          <p:cNvPicPr>
            <a:picLocks noChangeAspect="1"/>
          </p:cNvPicPr>
          <p:nvPr/>
        </p:nvPicPr>
        <p:blipFill>
          <a:blip r:embed="rId6" cstate="print"/>
          <a:srcRect l="11328" t="11833" b="29000"/>
          <a:stretch>
            <a:fillRect/>
          </a:stretch>
        </p:blipFill>
        <p:spPr>
          <a:xfrm>
            <a:off x="323528" y="1196752"/>
            <a:ext cx="2974490" cy="35283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52189"/>
          <a:ext cx="856895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На сетях канализации выполнен капитальный ремонт канализационных коллекторов с помощью трубы Спиролайн диаметром 660 мм по ул.Плещеевская протяженностью 920п.м. и по ул. ул.Профсоюзная, 4б.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8" name="Рисунок 7" descr="PHOTO-2023-05-11-15-12-21.jpg"/>
          <p:cNvPicPr>
            <a:picLocks noChangeAspect="1"/>
          </p:cNvPicPr>
          <p:nvPr/>
        </p:nvPicPr>
        <p:blipFill>
          <a:blip r:embed="rId4" cstate="print"/>
          <a:srcRect r="20201" b="23750"/>
          <a:stretch>
            <a:fillRect/>
          </a:stretch>
        </p:blipFill>
        <p:spPr>
          <a:xfrm>
            <a:off x="395536" y="908720"/>
            <a:ext cx="4104456" cy="5229200"/>
          </a:xfrm>
          <a:prstGeom prst="rect">
            <a:avLst/>
          </a:prstGeom>
        </p:spPr>
      </p:pic>
      <p:pic>
        <p:nvPicPr>
          <p:cNvPr id="9" name="Рисунок 8" descr="IMG-20230628-WA0037 (2).jpg"/>
          <p:cNvPicPr>
            <a:picLocks noChangeAspect="1"/>
          </p:cNvPicPr>
          <p:nvPr/>
        </p:nvPicPr>
        <p:blipFill>
          <a:blip r:embed="rId5" cstate="print"/>
          <a:srcRect l="27600" b="25850"/>
          <a:stretch>
            <a:fillRect/>
          </a:stretch>
        </p:blipFill>
        <p:spPr>
          <a:xfrm>
            <a:off x="4860032" y="856075"/>
            <a:ext cx="3867894" cy="52818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39552" y="1124744"/>
            <a:ext cx="7992888" cy="475252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486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Средняя зарплата, млн. руб.</a:t>
            </a:r>
            <a:endParaRPr lang="ru-RU" sz="2800" i="1" spc="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47664" y="1412776"/>
          <a:ext cx="60960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V="1">
            <a:off x="3131840" y="2060848"/>
            <a:ext cx="864096" cy="43204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31840" y="1700808"/>
            <a:ext cx="10801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" b="1" i="1" dirty="0" smtClean="0">
              <a:solidFill>
                <a:srgbClr val="008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1,5%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1960" y="53012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2022 год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1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220072" y="53012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2023 год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5976" y="1196752"/>
            <a:ext cx="10801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" b="1" i="1" dirty="0" smtClean="0">
              <a:solidFill>
                <a:srgbClr val="008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6,2%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355976" y="1340768"/>
            <a:ext cx="1008112" cy="576064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251520" y="332656"/>
          <a:ext cx="8568952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капитальный  ремонт камеры гашения от КНС 11-12-13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мкр Климовск ул. Циолковского дом 26 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Рисунок 5" descr="7cac8b27-aaad-4dbe-bf01-d54e9e52283d.jpg"/>
          <p:cNvPicPr>
            <a:picLocks noChangeAspect="1"/>
          </p:cNvPicPr>
          <p:nvPr/>
        </p:nvPicPr>
        <p:blipFill>
          <a:blip r:embed="rId3" cstate="print"/>
          <a:srcRect t="9698" b="23750"/>
          <a:stretch>
            <a:fillRect/>
          </a:stretch>
        </p:blipFill>
        <p:spPr>
          <a:xfrm>
            <a:off x="251520" y="836712"/>
            <a:ext cx="4176464" cy="4941322"/>
          </a:xfrm>
          <a:prstGeom prst="rect">
            <a:avLst/>
          </a:prstGeom>
        </p:spPr>
      </p:pic>
      <p:pic>
        <p:nvPicPr>
          <p:cNvPr id="7" name="Рисунок 6" descr="bf2bfed4-bbfe-493d-8924-18dbf28615fe.jpg"/>
          <p:cNvPicPr>
            <a:picLocks noChangeAspect="1"/>
          </p:cNvPicPr>
          <p:nvPr/>
        </p:nvPicPr>
        <p:blipFill>
          <a:blip r:embed="rId4" cstate="print"/>
          <a:srcRect r="17401" b="29000"/>
          <a:stretch>
            <a:fillRect/>
          </a:stretch>
        </p:blipFill>
        <p:spPr>
          <a:xfrm>
            <a:off x="4499992" y="836712"/>
            <a:ext cx="4248472" cy="4869160"/>
          </a:xfrm>
          <a:prstGeom prst="rect">
            <a:avLst/>
          </a:prstGeom>
        </p:spPr>
      </p:pic>
      <p:pic>
        <p:nvPicPr>
          <p:cNvPr id="8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539552" y="332656"/>
          <a:ext cx="8208912" cy="12287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20891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капитальный  ремонт аварийных участков сетей хоз. бытовой и ливневой канализации, общей протяженностью 723 п.м.;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произведена профилактическая очистка 30,1 км канализационных сетей диаметром от 160 до 300 мм.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Отремонтировано 381 ед. канализационных колодцев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8" name="Рисунок 7" descr="промывка Быково (2).jpg"/>
          <p:cNvPicPr>
            <a:picLocks noChangeAspect="1"/>
          </p:cNvPicPr>
          <p:nvPr/>
        </p:nvPicPr>
        <p:blipFill>
          <a:blip r:embed="rId3" cstate="print"/>
          <a:srcRect l="22374" r="10504" b="30050"/>
          <a:stretch>
            <a:fillRect/>
          </a:stretch>
        </p:blipFill>
        <p:spPr>
          <a:xfrm>
            <a:off x="2987824" y="1656184"/>
            <a:ext cx="2592288" cy="4797152"/>
          </a:xfrm>
          <a:prstGeom prst="rect">
            <a:avLst/>
          </a:prstGeom>
        </p:spPr>
      </p:pic>
      <p:pic>
        <p:nvPicPr>
          <p:cNvPr id="12" name="Рисунок 11" descr="промывка Быково (1).jpg"/>
          <p:cNvPicPr>
            <a:picLocks noChangeAspect="1"/>
          </p:cNvPicPr>
          <p:nvPr/>
        </p:nvPicPr>
        <p:blipFill>
          <a:blip r:embed="rId4" cstate="print"/>
          <a:srcRect t="2180" r="26459" b="24800"/>
          <a:stretch>
            <a:fillRect/>
          </a:stretch>
        </p:blipFill>
        <p:spPr>
          <a:xfrm>
            <a:off x="179512" y="1628800"/>
            <a:ext cx="2736304" cy="4824536"/>
          </a:xfrm>
          <a:prstGeom prst="rect">
            <a:avLst/>
          </a:prstGeom>
        </p:spPr>
      </p:pic>
      <p:pic>
        <p:nvPicPr>
          <p:cNvPr id="13" name="Рисунок 12" descr="WhatsApp Image 2023-09-05 at 15.16.17.jpeg"/>
          <p:cNvPicPr>
            <a:picLocks noChangeAspect="1"/>
          </p:cNvPicPr>
          <p:nvPr/>
        </p:nvPicPr>
        <p:blipFill>
          <a:blip r:embed="rId5" cstate="print"/>
          <a:srcRect t="11700" r="22000" b="24800"/>
          <a:stretch>
            <a:fillRect/>
          </a:stretch>
        </p:blipFill>
        <p:spPr>
          <a:xfrm>
            <a:off x="5652120" y="1700808"/>
            <a:ext cx="3240360" cy="4689753"/>
          </a:xfrm>
          <a:prstGeom prst="rect">
            <a:avLst/>
          </a:prstGeom>
        </p:spPr>
      </p:pic>
      <p:pic>
        <p:nvPicPr>
          <p:cNvPr id="20" name="Picture 2" descr="Главна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20230609_95729AMByGPSMapCamera.jpg"/>
          <p:cNvPicPr>
            <a:picLocks noChangeAspect="1"/>
          </p:cNvPicPr>
          <p:nvPr/>
        </p:nvPicPr>
        <p:blipFill>
          <a:blip r:embed="rId3" cstate="print"/>
          <a:srcRect r="24401" b="29651"/>
          <a:stretch>
            <a:fillRect/>
          </a:stretch>
        </p:blipFill>
        <p:spPr>
          <a:xfrm>
            <a:off x="365444" y="2734219"/>
            <a:ext cx="3113570" cy="3863133"/>
          </a:xfrm>
          <a:prstGeom prst="rect">
            <a:avLst/>
          </a:prstGeom>
        </p:spPr>
      </p:pic>
      <p:pic>
        <p:nvPicPr>
          <p:cNvPr id="16" name="Рисунок 15" descr="20230609_100106AMByGPSMapCamera.jpg"/>
          <p:cNvPicPr>
            <a:picLocks noChangeAspect="1"/>
          </p:cNvPicPr>
          <p:nvPr/>
        </p:nvPicPr>
        <p:blipFill>
          <a:blip r:embed="rId4" cstate="print"/>
          <a:srcRect t="19950" r="16981" b="46451"/>
          <a:stretch>
            <a:fillRect/>
          </a:stretch>
        </p:blipFill>
        <p:spPr>
          <a:xfrm>
            <a:off x="395536" y="999186"/>
            <a:ext cx="3168352" cy="1709734"/>
          </a:xfrm>
          <a:prstGeom prst="rect">
            <a:avLst/>
          </a:prstGeom>
        </p:spPr>
      </p:pic>
      <p:pic>
        <p:nvPicPr>
          <p:cNvPr id="17" name="Рисунок 16" descr="20230609_100112AMByGPSMapCamera.jpg"/>
          <p:cNvPicPr>
            <a:picLocks noChangeAspect="1"/>
          </p:cNvPicPr>
          <p:nvPr/>
        </p:nvPicPr>
        <p:blipFill>
          <a:blip r:embed="rId5" cstate="print"/>
          <a:srcRect l="6573" t="28350" r="12912" b="40841"/>
          <a:stretch>
            <a:fillRect/>
          </a:stretch>
        </p:blipFill>
        <p:spPr>
          <a:xfrm>
            <a:off x="5292080" y="836712"/>
            <a:ext cx="3528392" cy="1800200"/>
          </a:xfrm>
          <a:prstGeom prst="rect">
            <a:avLst/>
          </a:prstGeom>
        </p:spPr>
      </p:pic>
      <p:pic>
        <p:nvPicPr>
          <p:cNvPr id="18" name="Рисунок 17" descr="IMG-20230609-WA0009.jpg"/>
          <p:cNvPicPr>
            <a:picLocks noChangeAspect="1"/>
          </p:cNvPicPr>
          <p:nvPr/>
        </p:nvPicPr>
        <p:blipFill>
          <a:blip r:embed="rId6" cstate="print"/>
          <a:srcRect l="14933" t="23532" r="30934" b="29651"/>
          <a:stretch>
            <a:fillRect/>
          </a:stretch>
        </p:blipFill>
        <p:spPr>
          <a:xfrm>
            <a:off x="6444208" y="2708920"/>
            <a:ext cx="2448272" cy="3764280"/>
          </a:xfrm>
          <a:prstGeom prst="rect">
            <a:avLst/>
          </a:prstGeom>
        </p:spPr>
      </p:pic>
      <p:pic>
        <p:nvPicPr>
          <p:cNvPr id="19" name="Рисунок 18" descr="промывка канал сетей садовая-московская (2).jpg"/>
          <p:cNvPicPr>
            <a:picLocks noChangeAspect="1"/>
          </p:cNvPicPr>
          <p:nvPr/>
        </p:nvPicPr>
        <p:blipFill>
          <a:blip r:embed="rId7" cstate="print"/>
          <a:srcRect l="16800" t="14037" r="23468" b="39101"/>
          <a:stretch>
            <a:fillRect/>
          </a:stretch>
        </p:blipFill>
        <p:spPr>
          <a:xfrm>
            <a:off x="3635896" y="2708920"/>
            <a:ext cx="2736304" cy="3816424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172611"/>
          <a:ext cx="8208912" cy="17164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20891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капитальный  ремонт аварийных участков сетей хоз. бытовой и ливневой канализации, общей протяженностью 723 п.м.;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произведена профилактическая очистка 30,1 км канализационных сетей диаметром от 160 до 300 мм.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Отремонтировано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381 ед.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 канализационных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колодцев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0" name="Picture 2" descr="Главная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Documents and Settings\Пользователь22\Рабочий стол\ФОТО БМО с 01.12.2020\20201211_132103.jpg"/>
          <p:cNvPicPr>
            <a:picLocks noChangeAspect="1" noChangeArrowheads="1"/>
          </p:cNvPicPr>
          <p:nvPr/>
        </p:nvPicPr>
        <p:blipFill>
          <a:blip r:embed="rId3" cstate="print"/>
          <a:srcRect l="21639" r="22388" b="13202"/>
          <a:stretch>
            <a:fillRect/>
          </a:stretch>
        </p:blipFill>
        <p:spPr bwMode="auto">
          <a:xfrm>
            <a:off x="323528" y="980728"/>
            <a:ext cx="3384376" cy="3119934"/>
          </a:xfrm>
          <a:prstGeom prst="rect">
            <a:avLst/>
          </a:prstGeom>
          <a:noFill/>
        </p:spPr>
      </p:pic>
      <p:pic>
        <p:nvPicPr>
          <p:cNvPr id="4102" name="Picture 6" descr="C:\Documents and Settings\Пользователь22\Рабочий стол\ФОТО БМО с 01.12.2020\20210318_141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221088"/>
            <a:ext cx="2592288" cy="1896775"/>
          </a:xfrm>
          <a:prstGeom prst="rect">
            <a:avLst/>
          </a:prstGeom>
          <a:noFill/>
        </p:spPr>
      </p:pic>
      <p:pic>
        <p:nvPicPr>
          <p:cNvPr id="4104" name="Picture 8" descr="C:\Documents and Settings\Пользователь22\Рабочий стол\ФОТО БМО с 01.12.2020\20201211_133414.jpg"/>
          <p:cNvPicPr>
            <a:picLocks noChangeAspect="1" noChangeArrowheads="1"/>
          </p:cNvPicPr>
          <p:nvPr/>
        </p:nvPicPr>
        <p:blipFill>
          <a:blip r:embed="rId5" cstate="print"/>
          <a:srcRect l="30498" t="17303" r="41231" b="13001"/>
          <a:stretch>
            <a:fillRect/>
          </a:stretch>
        </p:blipFill>
        <p:spPr bwMode="auto">
          <a:xfrm>
            <a:off x="3779912" y="980728"/>
            <a:ext cx="1800200" cy="3096344"/>
          </a:xfrm>
          <a:prstGeom prst="rect">
            <a:avLst/>
          </a:prstGeom>
          <a:noFill/>
        </p:spPr>
      </p:pic>
      <p:pic>
        <p:nvPicPr>
          <p:cNvPr id="3076" name="Picture 4" descr="C:\Users\ILIA\Desktop\МОЯ\фото\БМО\ТП-88\IMG-20210824-WA0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221088"/>
            <a:ext cx="2640926" cy="1932385"/>
          </a:xfrm>
          <a:prstGeom prst="rect">
            <a:avLst/>
          </a:prstGeom>
          <a:noFill/>
        </p:spPr>
      </p:pic>
      <p:pic>
        <p:nvPicPr>
          <p:cNvPr id="21505" name="Picture 1" descr="C:\Users\ILIA\Desktop\МОЯ\фото\IMG_20220622_151228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221088"/>
            <a:ext cx="1769988" cy="1937454"/>
          </a:xfrm>
          <a:prstGeom prst="rect">
            <a:avLst/>
          </a:prstGeom>
          <a:noFill/>
        </p:spPr>
      </p:pic>
      <p:pic>
        <p:nvPicPr>
          <p:cNvPr id="21507" name="Picture 3" descr="C:\Users\ILIA\Desktop\МОЯ\фото\IMG-20220601-WA0009.jpg"/>
          <p:cNvPicPr>
            <a:picLocks noChangeAspect="1" noChangeArrowheads="1"/>
          </p:cNvPicPr>
          <p:nvPr/>
        </p:nvPicPr>
        <p:blipFill>
          <a:blip r:embed="rId8" cstate="print"/>
          <a:srcRect l="8176" b="19666"/>
          <a:stretch>
            <a:fillRect/>
          </a:stretch>
        </p:blipFill>
        <p:spPr bwMode="auto">
          <a:xfrm>
            <a:off x="5652120" y="980728"/>
            <a:ext cx="3235015" cy="3074114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539552" y="332656"/>
          <a:ext cx="8208912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20891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Выполнен капитальный ремонт насосных агрегатов ЭЦВ, SEV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, FIygt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, GRUNDFOS, SEG Jetex в количестве 47 ед. силами ремонтно-механического участка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2" name="Picture 2" descr="Главная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188640"/>
          <a:ext cx="8568952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Выполнено строительство систем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водоснабжения и водоотведения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порядке исполнения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договоров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технологического присоединения и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договоров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подряда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pic>
        <p:nvPicPr>
          <p:cNvPr id="2" name="Picture 4" descr="C:\Users\Malorossiyanova_O_L\Desktop\ba97b8d4-fa38-45ee-aeaf-3e1d1c6190b3.jpg"/>
          <p:cNvPicPr>
            <a:picLocks noChangeAspect="1" noChangeArrowheads="1"/>
          </p:cNvPicPr>
          <p:nvPr/>
        </p:nvPicPr>
        <p:blipFill>
          <a:blip r:embed="rId4" cstate="print"/>
          <a:srcRect l="18604" r="2689"/>
          <a:stretch>
            <a:fillRect/>
          </a:stretch>
        </p:blipFill>
        <p:spPr bwMode="auto">
          <a:xfrm>
            <a:off x="395536" y="1052736"/>
            <a:ext cx="3960440" cy="5031854"/>
          </a:xfrm>
          <a:prstGeom prst="rect">
            <a:avLst/>
          </a:prstGeom>
          <a:noFill/>
        </p:spPr>
      </p:pic>
      <p:pic>
        <p:nvPicPr>
          <p:cNvPr id="1029" name="Picture 5" descr="C:\Users\Malorossiyanova_O_L\Desktop\77b2094a-bb1e-4cae-8024-607a5cf4c0cd.jpg"/>
          <p:cNvPicPr>
            <a:picLocks noChangeAspect="1" noChangeArrowheads="1"/>
          </p:cNvPicPr>
          <p:nvPr/>
        </p:nvPicPr>
        <p:blipFill>
          <a:blip r:embed="rId5" cstate="print"/>
          <a:srcRect l="14226"/>
          <a:stretch>
            <a:fillRect/>
          </a:stretch>
        </p:blipFill>
        <p:spPr bwMode="auto">
          <a:xfrm>
            <a:off x="4427984" y="980728"/>
            <a:ext cx="4341490" cy="50615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pic>
        <p:nvPicPr>
          <p:cNvPr id="1026" name="Picture 2" descr="C:\Users\Malorossiyanova_O_L\Desktop\336b3775-5dbc-4631-92c0-e01c2400a68e.jpg"/>
          <p:cNvPicPr>
            <a:picLocks noChangeAspect="1" noChangeArrowheads="1"/>
          </p:cNvPicPr>
          <p:nvPr/>
        </p:nvPicPr>
        <p:blipFill>
          <a:blip r:embed="rId4" cstate="print"/>
          <a:srcRect l="15150"/>
          <a:stretch>
            <a:fillRect/>
          </a:stretch>
        </p:blipFill>
        <p:spPr bwMode="auto">
          <a:xfrm>
            <a:off x="395536" y="764704"/>
            <a:ext cx="4436368" cy="5228456"/>
          </a:xfrm>
          <a:prstGeom prst="rect">
            <a:avLst/>
          </a:prstGeom>
          <a:noFill/>
        </p:spPr>
      </p:pic>
      <p:pic>
        <p:nvPicPr>
          <p:cNvPr id="1027" name="Picture 3" descr="C:\Users\Malorossiyanova_O_L\Desktop\f0091a30-7b27-4cd3-bd84-569f2ad006f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764704"/>
            <a:ext cx="3884191" cy="5178921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188640"/>
          <a:ext cx="8568952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2160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Выполнено строительство систем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водоснабжения и водоотведения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в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порядке исполнения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договоров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технологического присоединения и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договоров </a:t>
                      </a: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подряда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9" name="Рисунок 5"/>
          <p:cNvPicPr>
            <a:picLocks noChangeAspect="1"/>
          </p:cNvPicPr>
          <p:nvPr/>
        </p:nvPicPr>
        <p:blipFill>
          <a:blip r:embed="rId3" cstate="print"/>
          <a:srcRect t="6660" b="6470"/>
          <a:stretch>
            <a:fillRect/>
          </a:stretch>
        </p:blipFill>
        <p:spPr bwMode="auto">
          <a:xfrm>
            <a:off x="323528" y="908720"/>
            <a:ext cx="8568506" cy="52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Shape 1"/>
          <p:cNvSpPr txBox="1">
            <a:spLocks noChangeArrowheads="1"/>
          </p:cNvSpPr>
          <p:nvPr/>
        </p:nvSpPr>
        <p:spPr bwMode="auto">
          <a:xfrm>
            <a:off x="273050" y="188640"/>
            <a:ext cx="8870950" cy="6175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7000"/>
              </a:lnSpc>
              <a:tabLst>
                <a:tab pos="733425" algn="l"/>
              </a:tabLst>
            </a:pPr>
            <a:r>
              <a:rPr lang="ru-RU" alt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Строительство системы водоотведения от д.Булатово до ул. 43 Армии г. Подольска (с последующим закрытием КОС Булатово)</a:t>
            </a:r>
            <a:endParaRPr lang="ru-RU" altLang="ru-RU" i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0"/>
            <a:ext cx="7043208" cy="1523494"/>
          </a:xfrm>
        </p:spPr>
        <p:txBody>
          <a:bodyPr/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Итоги работы Службы сбыта за 202</a:t>
            </a:r>
            <a:r>
              <a:rPr lang="en-US" sz="1600" b="1" i="1" dirty="0" smtClean="0">
                <a:solidFill>
                  <a:srgbClr val="002060"/>
                </a:solidFill>
              </a:rPr>
              <a:t>3</a:t>
            </a:r>
            <a:r>
              <a:rPr lang="ru-RU" sz="1600" b="1" i="1" dirty="0" smtClean="0">
                <a:solidFill>
                  <a:srgbClr val="002060"/>
                </a:solidFill>
              </a:rPr>
              <a:t> год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971600" y="1196752"/>
          <a:ext cx="756084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323528" y="116633"/>
            <a:ext cx="8532440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Байкальский дзен: загадочное явление, из-за которого камни будто подвешены над водой"/>
          <p:cNvPicPr>
            <a:picLocks noChangeAspect="1" noChangeArrowheads="1"/>
          </p:cNvPicPr>
          <p:nvPr/>
        </p:nvPicPr>
        <p:blipFill>
          <a:blip r:embed="rId3" cstate="print"/>
          <a:srcRect l="-840" t="-840" b="29412"/>
          <a:stretch>
            <a:fillRect/>
          </a:stretch>
        </p:blipFill>
        <p:spPr bwMode="auto">
          <a:xfrm>
            <a:off x="107504" y="116631"/>
            <a:ext cx="8856984" cy="6273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260648"/>
          <a:ext cx="8568952" cy="1800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1800200"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spc="300" dirty="0" smtClean="0">
                          <a:solidFill>
                            <a:srgbClr val="002060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Спасибо</a:t>
                      </a:r>
                      <a:r>
                        <a:rPr lang="ru-RU" sz="2800" b="1" kern="1200" spc="300" baseline="0" dirty="0" smtClean="0">
                          <a:solidFill>
                            <a:srgbClr val="002060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 за внимание!</a:t>
                      </a:r>
                      <a:endParaRPr lang="ru-RU" sz="2800" b="1" kern="1200" spc="300" dirty="0" smtClean="0">
                        <a:solidFill>
                          <a:srgbClr val="002060"/>
                        </a:solidFill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8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712968" cy="597666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Ключевые производственные показатели за 2023год</a:t>
            </a:r>
            <a:endParaRPr lang="ru-RU" sz="2000" i="1" spc="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7544" y="836713"/>
          <a:ext cx="8352928" cy="5114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4464496"/>
                <a:gridCol w="3456384"/>
              </a:tblGrid>
              <a:tr h="420809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Тарифное дело</a:t>
                      </a:r>
                      <a:endParaRPr lang="ru-RU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Объем финансовых вложений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97041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Инвест. программы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629336">
                <a:tc vMerge="1"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Отрасль: Холодное водоснабжение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Отрасль: Водоотведение</a:t>
                      </a:r>
                      <a:endParaRPr lang="ru-RU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u="sng" dirty="0" smtClean="0">
                          <a:latin typeface="+mn-lt"/>
                        </a:rPr>
                        <a:t>55 243,19 млн.руб.</a:t>
                      </a:r>
                    </a:p>
                    <a:p>
                      <a:r>
                        <a:rPr lang="ru-RU" u="sng" dirty="0" smtClean="0">
                          <a:latin typeface="+mn-lt"/>
                        </a:rPr>
                        <a:t>70 315,80 млн.руб.</a:t>
                      </a:r>
                      <a:endParaRPr lang="ru-RU" u="sng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875"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+mn-lt"/>
                        </a:rPr>
                        <a:t>125 558,99</a:t>
                      </a:r>
                      <a:endParaRPr lang="ru-RU" b="1" dirty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50875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Программы ремонта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874278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Тарифная зона: Холодное водоснабжение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Тарифная зона: Водоотведение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u="sng" dirty="0" smtClean="0">
                          <a:latin typeface="+mn-lt"/>
                        </a:rPr>
                        <a:t>85 650,18 млн.руб.</a:t>
                      </a:r>
                    </a:p>
                    <a:p>
                      <a:r>
                        <a:rPr lang="ru-RU" sz="16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Times New Roman"/>
                        </a:rPr>
                        <a:t>/</a:t>
                      </a:r>
                      <a:r>
                        <a:rPr lang="ru-RU" sz="16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27 483,50 текущий ремонт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Times New Roman"/>
                        </a:rPr>
                        <a:t>/</a:t>
                      </a:r>
                      <a:r>
                        <a:rPr lang="ru-RU" sz="16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58 166,68 капитальный ремонт</a:t>
                      </a:r>
                    </a:p>
                    <a:p>
                      <a:endParaRPr lang="ru-RU" dirty="0" smtClean="0">
                        <a:latin typeface="+mn-lt"/>
                      </a:endParaRPr>
                    </a:p>
                    <a:p>
                      <a:r>
                        <a:rPr lang="ru-RU" u="sng" dirty="0" smtClean="0">
                          <a:latin typeface="+mn-lt"/>
                        </a:rPr>
                        <a:t>47 163,31 млн.руб.</a:t>
                      </a:r>
                    </a:p>
                    <a:p>
                      <a:r>
                        <a:rPr lang="ru-RU" sz="16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Times New Roman"/>
                        </a:rPr>
                        <a:t>/</a:t>
                      </a:r>
                      <a:r>
                        <a:rPr lang="ru-RU" sz="16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+mn-cs"/>
                        </a:rPr>
                        <a:t>7</a:t>
                      </a:r>
                      <a:r>
                        <a:rPr lang="ru-RU" sz="1600" i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+mn-cs"/>
                        </a:rPr>
                        <a:t> 911,00 </a:t>
                      </a:r>
                      <a:r>
                        <a:rPr lang="ru-RU" sz="16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текущий ремонт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Times New Roman"/>
                        </a:rPr>
                        <a:t>/</a:t>
                      </a:r>
                      <a:r>
                        <a:rPr lang="ru-RU" sz="160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39 252,31 капитальный ремонт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704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132 813,49</a:t>
                      </a:r>
                      <a:endParaRPr lang="ru-RU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1002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i="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i="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ВСЕГО 2023 год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258 372,48 млн.руб.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712968" cy="597666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5" y="188640"/>
          <a:ext cx="8784973" cy="6440158"/>
        </p:xfrm>
        <a:graphic>
          <a:graphicData uri="http://schemas.openxmlformats.org/drawingml/2006/table">
            <a:tbl>
              <a:tblPr/>
              <a:tblGrid>
                <a:gridCol w="1757596"/>
                <a:gridCol w="532377"/>
                <a:gridCol w="745327"/>
                <a:gridCol w="532377"/>
                <a:gridCol w="745327"/>
                <a:gridCol w="638853"/>
                <a:gridCol w="532377"/>
                <a:gridCol w="638853"/>
                <a:gridCol w="532377"/>
                <a:gridCol w="532377"/>
                <a:gridCol w="425902"/>
                <a:gridCol w="532377"/>
                <a:gridCol w="638853"/>
              </a:tblGrid>
              <a:tr h="304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на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процедур от годового плана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на отчетный период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загрузки РСО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% загрузки РСО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согл с ОМСУ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согл с ОМСУ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вводов год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вводов от годового плана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ввода объектов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ввода объектов согл с ОМСУ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вводов согл с ОМСУ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Домодедово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sng" strike="noStrike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Подольск</a:t>
                      </a:r>
                      <a:r>
                        <a:rPr lang="ru-RU" sz="1400" b="1" i="0" u="none" strike="noStrike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 2"/>
                        </a:rPr>
                        <a:t>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Химки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Воскресенск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Раменский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Дмитровский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Дубна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Котельники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Жуковский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Люберцы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Мытищи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Фрязино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Реутов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Королев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Луховицы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Талдомский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Лобня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Серпухов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Шаховская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Бронницы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Ступино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3" action="ppaction://hlinkfile"/>
                        </a:rPr>
                        <a:t>Электрогорск (Павловский Посад)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Ленинский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4" action="ppaction://hlinkfile"/>
                        </a:rPr>
                        <a:t>ЗАТО Молодежный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5" action="ppaction://hlinkfile"/>
                        </a:rPr>
                        <a:t>Сергиево-Посадский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Лыткарино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Егорьевск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Щелково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195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184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184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68%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Пушкинский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Можайский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96%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Богородский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Электросталь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56%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56%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6" action="ppaction://hlinkfile"/>
                        </a:rPr>
                        <a:t>Наро-Фоминский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Чехов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Солнечногорск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Клин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362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362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307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Красногорск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78%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7" action="ppaction://hlinkfile"/>
                        </a:rPr>
                        <a:t>Павловский Посад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Истра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Дзержинский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48%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Коломна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Кашира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43%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Черноголовка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8" action="ppaction://hlinkfile"/>
                        </a:rPr>
                        <a:t>Пущино (Серпухов)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Одинцовский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Зарайск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Долгопрудный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2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9" action="ppaction://hlinkfile"/>
                        </a:rPr>
                        <a:t>Лосино-Петровский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4368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Балашиха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1" u="none" strike="noStrike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#</a:t>
                      </a:r>
                      <a:endParaRPr lang="ru-RU" sz="800" b="1" i="0" u="none" strike="noStrike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1" u="none" strike="noStrike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1" u="none" strike="noStrike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27384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i="1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Рейтинг</a:t>
            </a:r>
            <a:r>
              <a:rPr lang="ru-RU" sz="1100" b="1" i="1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оценки эффективности работы МО в части исполнения инвестиционных программ</a:t>
            </a:r>
            <a:endParaRPr lang="ru-RU" sz="1100" i="1" spc="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712968" cy="597666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-27384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i="1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Рейтинг</a:t>
            </a:r>
            <a:r>
              <a:rPr lang="ru-RU" sz="1100" b="1" i="1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оценки эффективности работы МО в части исполнения </a:t>
            </a:r>
            <a:r>
              <a:rPr lang="ru-RU" sz="1100" b="1" i="1" spc="300" dirty="0" smtClean="0">
                <a:latin typeface="Times New Roman" pitchFamily="18" charset="0"/>
                <a:cs typeface="Times New Roman" pitchFamily="18" charset="0"/>
              </a:rPr>
              <a:t>Программы ремонтов</a:t>
            </a:r>
            <a:endParaRPr lang="ru-RU" sz="1100" i="1" spc="3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3" y="260636"/>
          <a:ext cx="8856987" cy="6312972"/>
        </p:xfrm>
        <a:graphic>
          <a:graphicData uri="http://schemas.openxmlformats.org/drawingml/2006/table">
            <a:tbl>
              <a:tblPr/>
              <a:tblGrid>
                <a:gridCol w="1664645"/>
                <a:gridCol w="520846"/>
                <a:gridCol w="690155"/>
                <a:gridCol w="460103"/>
                <a:gridCol w="575129"/>
                <a:gridCol w="575129"/>
                <a:gridCol w="460103"/>
                <a:gridCol w="460103"/>
                <a:gridCol w="460103"/>
                <a:gridCol w="575129"/>
                <a:gridCol w="690155"/>
                <a:gridCol w="690155"/>
                <a:gridCol w="575129"/>
                <a:gridCol w="460103"/>
              </a:tblGrid>
              <a:tr h="360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на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% исполнения процедур от годового плана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на отчетный период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загрузки РСО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% загрузки РСО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согл с ОМСУ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согл с ОМСУ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 вводов 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% вводов от годового плана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% вводов согл с ОМСУ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Плановая общая стоимость ремонтов, заявленная РСО на год, тыс. 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финансирования на отчетную дату (ПР + ВР), тыс. 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освоения стоимости ремонтов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Коломна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5 983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5983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5983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5983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1 337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217 276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217 901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3" action="ppaction://hlinkfile"/>
                        </a:rPr>
                        <a:t>Сергиево-Посадский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1 347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1347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1347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1347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186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284 209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258 260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Клин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1 194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1194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1194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1194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276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249 686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251 443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8516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Подольск</a:t>
                      </a:r>
                      <a:r>
                        <a:rPr lang="ru-RU" sz="800" b="0" i="0" u="sng" strike="noStrike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ru-RU" sz="1400" b="1" i="0" u="none" strike="noStrike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 2"/>
                        </a:rPr>
                        <a:t></a:t>
                      </a:r>
                      <a:endParaRPr lang="ru-RU" sz="1400" b="1" i="0" u="none" strike="noStrike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1 019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170 598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174 315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Королев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979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369 264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375 701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4" action="ppaction://hlinkfile"/>
                        </a:rPr>
                        <a:t>Орехово-Зуевский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331 997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341 879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Балашиха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285 068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329 996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Домодедово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132 334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134 994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Истра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735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178 633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176 062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5" action="ppaction://hlinkfile"/>
                        </a:rPr>
                        <a:t>Наро-Фоминский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165 029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155 489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Мытищи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679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679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454 010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461 878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Богородский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199 050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224 990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Серпухов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246 251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246 886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6" action="ppaction://hlinkfile"/>
                        </a:rPr>
                        <a:t>Павловский Посад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486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486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486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486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50 772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74 588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Долгопрудный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441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441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47 235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53 286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Раменский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160 640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162 657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Волоколамский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409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409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35 139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38 303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Лобня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403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403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403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121 706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124 798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Чехов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348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55 756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47 489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Воскресенск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62 557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63 458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Реутов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335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191 352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197 229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Химки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311 942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313 323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Талдомский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304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304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29 792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51 773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Шаховская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46 354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48 218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Котельники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24 201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24 837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7" action="ppaction://hlinkfile"/>
                        </a:rPr>
                        <a:t>Серебряные Пруды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15 474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14 117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Шатура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76 470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158 377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8" action="ppaction://hlinkfile"/>
                        </a:rPr>
                        <a:t>ЗАТО Краснознаменск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38 036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38 340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9" action="ppaction://hlinkfile"/>
                        </a:rPr>
                        <a:t>Лосино-Петровский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47 307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43 775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Бронницы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18 908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19 649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Рузский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76 178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83 774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Ступино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85 014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87 999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Зарайск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20 443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21 047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1560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10" action="ppaction://hlinkfile"/>
                        </a:rPr>
                        <a:t>Электрогорск (Павловский Посад)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12 734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11 541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Лыткарино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46 108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48 839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11" action="ppaction://hlinkfile"/>
                        </a:rPr>
                        <a:t>ЗАТО Звездный Городок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17 790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18 423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12" action="ppaction://hlinkfile"/>
                        </a:rPr>
                        <a:t>ЗАТО Власиха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6 191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9 705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13" action="ppaction://hlinkfile"/>
                        </a:rPr>
                        <a:t>Протвино (Серпухов)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28 227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10 679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Луховицы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18 786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99 257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Люберцы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99,9%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1333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99,9%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1332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99,9%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146 031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119 644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Пушкинский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896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99,9%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896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896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895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99,9%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484 320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203 090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Дубна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237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97,9%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97,9%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27 422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21 127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Щелково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98,1%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463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98,1%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454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98,1%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97,1%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97,1%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217 560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112 376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Ленинский</a:t>
                      </a:r>
                      <a:endParaRPr lang="ru-RU" sz="800" b="0" i="0" u="sng" strike="noStrike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603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97,2%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603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587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97,3%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586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97,2%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94,2%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94,2%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160 623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91 977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Одинцовский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1 647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1647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98,2%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1587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96,4%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533 580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416 864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rId14" action="ppaction://hlinkfile"/>
                        </a:rPr>
                        <a:t>Пущино (Серпухов)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90,5%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90,5%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90,5%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77,8%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77,8%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8 875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6 293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9141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hlinkfile"/>
                        </a:rPr>
                        <a:t>Дмитровский</a:t>
                      </a:r>
                      <a:endParaRPr lang="ru-RU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81,7%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191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81,7%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81,7%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71,0%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209 858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132 914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dzeninfra.ru/get-zen_doc/4426015/pub_63d107fb58ecc96e1192c2a3_63d1080b58ecc96e1192cd8c/scale_2400"/>
          <p:cNvPicPr>
            <a:picLocks noChangeAspect="1" noChangeArrowheads="1"/>
          </p:cNvPicPr>
          <p:nvPr/>
        </p:nvPicPr>
        <p:blipFill>
          <a:blip r:embed="rId2" cstate="print"/>
          <a:srcRect r="84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04867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336704"/>
            <a:ext cx="1209556" cy="47667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323528" y="0"/>
          <a:ext cx="856895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6895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261D97"/>
                          </a:solidFill>
                          <a:effectLst/>
                        </a:rPr>
                        <a:t>Проектирование и строительство блока водоподготовки на территории НС «Лучинское» Q=1000 м3/сут по адресу: Г.о. Подольск, вблизи д. Лучинское</a:t>
                      </a:r>
                      <a:endParaRPr lang="ru-RU" sz="1600" b="1" i="1" u="none" strike="noStrike" dirty="0">
                        <a:solidFill>
                          <a:srgbClr val="261D9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074" name="Picture 2" descr="C:\Users\Malorossiyanova_O_L\Desktop\2240faf3-ae8c-492f-8a51-6d6e7f371b3a.jpg"/>
          <p:cNvPicPr>
            <a:picLocks noChangeAspect="1" noChangeArrowheads="1"/>
          </p:cNvPicPr>
          <p:nvPr/>
        </p:nvPicPr>
        <p:blipFill>
          <a:blip r:embed="rId4" cstate="print"/>
          <a:srcRect r="1581" b="4928"/>
          <a:stretch>
            <a:fillRect/>
          </a:stretch>
        </p:blipFill>
        <p:spPr bwMode="auto">
          <a:xfrm>
            <a:off x="827584" y="635384"/>
            <a:ext cx="7632848" cy="55299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3197</TotalTime>
  <Words>3102</Words>
  <Application>Microsoft Office PowerPoint</Application>
  <PresentationFormat>Экран (4:3)</PresentationFormat>
  <Paragraphs>1501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Итоги работы Службы сбыта за 2023 год 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Malorossiyanova_O_L</dc:creator>
  <cp:lastModifiedBy>Malorossiyanova_O_L</cp:lastModifiedBy>
  <cp:revision>230</cp:revision>
  <dcterms:created xsi:type="dcterms:W3CDTF">2023-12-05T11:34:47Z</dcterms:created>
  <dcterms:modified xsi:type="dcterms:W3CDTF">2023-12-26T10:51:05Z</dcterms:modified>
</cp:coreProperties>
</file>